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 id="2147483678" r:id="rId2"/>
  </p:sldMasterIdLst>
  <p:notesMasterIdLst>
    <p:notesMasterId r:id="rId14"/>
  </p:notesMasterIdLst>
  <p:handoutMasterIdLst>
    <p:handoutMasterId r:id="rId15"/>
  </p:handoutMasterIdLst>
  <p:sldIdLst>
    <p:sldId id="257" r:id="rId3"/>
    <p:sldId id="408" r:id="rId4"/>
    <p:sldId id="409" r:id="rId5"/>
    <p:sldId id="407" r:id="rId6"/>
    <p:sldId id="405" r:id="rId7"/>
    <p:sldId id="411" r:id="rId8"/>
    <p:sldId id="406" r:id="rId9"/>
    <p:sldId id="413" r:id="rId10"/>
    <p:sldId id="414" r:id="rId11"/>
    <p:sldId id="415" r:id="rId12"/>
    <p:sldId id="416"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76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9" autoAdjust="0"/>
    <p:restoredTop sz="94718" autoAdjust="0"/>
  </p:normalViewPr>
  <p:slideViewPr>
    <p:cSldViewPr snapToGrid="0">
      <p:cViewPr varScale="1">
        <p:scale>
          <a:sx n="69" d="100"/>
          <a:sy n="69" d="100"/>
        </p:scale>
        <p:origin x="762" y="72"/>
      </p:cViewPr>
      <p:guideLst>
        <p:guide orient="horz" pos="4320"/>
        <p:guide pos="76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ECE606D0-592B-41B7-BF38-62BE3E32F11E}" type="datetimeFigureOut">
              <a:rPr lang="en-US" smtClean="0"/>
              <a:t>10/31/2023</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DC60966F-CACB-4040-9F20-306F53BF1FB2}" type="slidenum">
              <a:rPr lang="en-US" smtClean="0"/>
              <a:t>‹#›</a:t>
            </a:fld>
            <a:endParaRPr lang="en-US"/>
          </a:p>
        </p:txBody>
      </p:sp>
    </p:spTree>
    <p:extLst>
      <p:ext uri="{BB962C8B-B14F-4D97-AF65-F5344CB8AC3E}">
        <p14:creationId xmlns:p14="http://schemas.microsoft.com/office/powerpoint/2010/main" val="3319613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A2CCBCF-57BB-4042-81DB-1952D96F4023}" type="datetimeFigureOut">
              <a:rPr lang="en-US" smtClean="0"/>
              <a:t>10/31/2023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76D4986-DADF-47BA-ABE9-3C4F80D3DC0C}" type="slidenum">
              <a:rPr lang="en-US" smtClean="0"/>
              <a:t>‹#›</a:t>
            </a:fld>
            <a:endParaRPr lang="en-US"/>
          </a:p>
        </p:txBody>
      </p:sp>
    </p:spTree>
    <p:extLst>
      <p:ext uri="{BB962C8B-B14F-4D97-AF65-F5344CB8AC3E}">
        <p14:creationId xmlns:p14="http://schemas.microsoft.com/office/powerpoint/2010/main" val="1934894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6D4986-DADF-47BA-ABE9-3C4F80D3DC0C}" type="slidenum">
              <a:rPr lang="en-US" smtClean="0"/>
              <a:t>5</a:t>
            </a:fld>
            <a:endParaRPr lang="en-US"/>
          </a:p>
        </p:txBody>
      </p:sp>
    </p:spTree>
    <p:extLst>
      <p:ext uri="{BB962C8B-B14F-4D97-AF65-F5344CB8AC3E}">
        <p14:creationId xmlns:p14="http://schemas.microsoft.com/office/powerpoint/2010/main" val="1438340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6D4986-DADF-47BA-ABE9-3C4F80D3DC0C}" type="slidenum">
              <a:rPr lang="en-US" smtClean="0"/>
              <a:t>6</a:t>
            </a:fld>
            <a:endParaRPr lang="en-US"/>
          </a:p>
        </p:txBody>
      </p:sp>
    </p:spTree>
    <p:extLst>
      <p:ext uri="{BB962C8B-B14F-4D97-AF65-F5344CB8AC3E}">
        <p14:creationId xmlns:p14="http://schemas.microsoft.com/office/powerpoint/2010/main" val="238758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6D4986-DADF-47BA-ABE9-3C4F80D3DC0C}" type="slidenum">
              <a:rPr lang="en-US" smtClean="0"/>
              <a:t>7</a:t>
            </a:fld>
            <a:endParaRPr lang="en-US"/>
          </a:p>
        </p:txBody>
      </p:sp>
    </p:spTree>
    <p:extLst>
      <p:ext uri="{BB962C8B-B14F-4D97-AF65-F5344CB8AC3E}">
        <p14:creationId xmlns:p14="http://schemas.microsoft.com/office/powerpoint/2010/main" val="3120212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6D4986-DADF-47BA-ABE9-3C4F80D3DC0C}" type="slidenum">
              <a:rPr lang="en-US" smtClean="0"/>
              <a:t>8</a:t>
            </a:fld>
            <a:endParaRPr lang="en-US"/>
          </a:p>
        </p:txBody>
      </p:sp>
    </p:spTree>
    <p:extLst>
      <p:ext uri="{BB962C8B-B14F-4D97-AF65-F5344CB8AC3E}">
        <p14:creationId xmlns:p14="http://schemas.microsoft.com/office/powerpoint/2010/main" val="2294347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India due to its emerging geopolitical relevance, has been pursuing hegemonic designs in the region. In addition to its disputes with China, when we talk of South Asia; India has political disputes almost with all its neighbours in South Asia. This slide presents glimpse of few of these disputes.</a:t>
            </a:r>
            <a:endParaRPr lang="en-PK" dirty="0"/>
          </a:p>
        </p:txBody>
      </p:sp>
      <p:sp>
        <p:nvSpPr>
          <p:cNvPr id="4" name="Slide Number Placeholder 3"/>
          <p:cNvSpPr>
            <a:spLocks noGrp="1"/>
          </p:cNvSpPr>
          <p:nvPr>
            <p:ph type="sldNum" sz="quarter" idx="5"/>
          </p:nvPr>
        </p:nvSpPr>
        <p:spPr/>
        <p:txBody>
          <a:bodyPr/>
          <a:lstStyle/>
          <a:p>
            <a:fld id="{BB4B07EB-3CEE-4B2A-A06F-03C965D4E9F1}" type="slidenum">
              <a:rPr lang="en-US" smtClean="0"/>
              <a:t>9</a:t>
            </a:fld>
            <a:endParaRPr lang="en-US" dirty="0"/>
          </a:p>
        </p:txBody>
      </p:sp>
    </p:spTree>
    <p:extLst>
      <p:ext uri="{BB962C8B-B14F-4D97-AF65-F5344CB8AC3E}">
        <p14:creationId xmlns:p14="http://schemas.microsoft.com/office/powerpoint/2010/main" val="3297830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Military spending of South Asian countries shown in this slide. India is the 3</a:t>
            </a:r>
            <a:r>
              <a:rPr lang="en-US" baseline="30000" dirty="0"/>
              <a:t>rd</a:t>
            </a:r>
            <a:r>
              <a:rPr lang="en-US" dirty="0"/>
              <a:t> largest country in the world with regard to military spendings. </a:t>
            </a:r>
            <a:endParaRPr lang="en-PK" dirty="0"/>
          </a:p>
        </p:txBody>
      </p:sp>
      <p:sp>
        <p:nvSpPr>
          <p:cNvPr id="4" name="Slide Number Placeholder 3"/>
          <p:cNvSpPr>
            <a:spLocks noGrp="1"/>
          </p:cNvSpPr>
          <p:nvPr>
            <p:ph type="sldNum" sz="quarter" idx="5"/>
          </p:nvPr>
        </p:nvSpPr>
        <p:spPr/>
        <p:txBody>
          <a:bodyPr/>
          <a:lstStyle/>
          <a:p>
            <a:fld id="{BB4B07EB-3CEE-4B2A-A06F-03C965D4E9F1}" type="slidenum">
              <a:rPr lang="en-US" smtClean="0"/>
              <a:t>10</a:t>
            </a:fld>
            <a:endParaRPr lang="en-US" dirty="0"/>
          </a:p>
        </p:txBody>
      </p:sp>
    </p:spTree>
    <p:extLst>
      <p:ext uri="{BB962C8B-B14F-4D97-AF65-F5344CB8AC3E}">
        <p14:creationId xmlns:p14="http://schemas.microsoft.com/office/powerpoint/2010/main" val="3961786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6D4986-DADF-47BA-ABE9-3C4F80D3DC0C}" type="slidenum">
              <a:rPr lang="en-US" smtClean="0"/>
              <a:t>11</a:t>
            </a:fld>
            <a:endParaRPr lang="en-US"/>
          </a:p>
        </p:txBody>
      </p:sp>
    </p:spTree>
    <p:extLst>
      <p:ext uri="{BB962C8B-B14F-4D97-AF65-F5344CB8AC3E}">
        <p14:creationId xmlns:p14="http://schemas.microsoft.com/office/powerpoint/2010/main" val="20457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6158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24951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951224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Tree>
    <p:extLst>
      <p:ext uri="{BB962C8B-B14F-4D97-AF65-F5344CB8AC3E}">
        <p14:creationId xmlns:p14="http://schemas.microsoft.com/office/powerpoint/2010/main" val="2307176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380391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Tree>
    <p:extLst>
      <p:ext uri="{BB962C8B-B14F-4D97-AF65-F5344CB8AC3E}">
        <p14:creationId xmlns:p14="http://schemas.microsoft.com/office/powerpoint/2010/main" val="3197610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4259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859206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35711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69563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3656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58918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60521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712588-04B1-427B-82EE-E8DB90309F08}"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F9F0C5-380F-41C2-899A-BAC0F0927E16}"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284756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74662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61700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9667848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A54C80-263E-416B-A8E0-580EDEADCBDC}"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9954A3-9DFD-4C44-94BA-B95130A3BA1C}"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084283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07649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732828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90C226">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39268705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16411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9295177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3441234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5031506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C6B4A9-1611-4792-9094-5F34BCA07E0B}"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9333C77-0158-454C-844F-B7AB9BD7DAD4}"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094280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12373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7113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081131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540146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19769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62999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493197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FB57437-4905-4400-B544-484EDB9E8BB9}" type="datetimeFigureOut">
              <a:rPr kumimoji="0" lang="en-US" sz="10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10/31/2023</a:t>
            </a:fld>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3FFEF43-3062-4E17-97C9-6193EA458BC9}"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369480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10/31/2023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8456286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lobalpolicy.org/nations-a-states/political-integration-and-national-sovereignty-3-22.html" TargetMode="External"/><Relationship Id="rId2" Type="http://schemas.openxmlformats.org/officeDocument/2006/relationships/hyperlink" Target="https://www.britannica.com/topic/economic-integration" TargetMode="Externa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959" y="673769"/>
            <a:ext cx="8001000" cy="1624263"/>
          </a:xfrm>
        </p:spPr>
        <p:txBody>
          <a:bodyPr/>
          <a:lstStyle/>
          <a:p>
            <a:r>
              <a:rPr lang="en-US" b="1" dirty="0" smtClean="0"/>
              <a:t> </a:t>
            </a:r>
            <a:endParaRPr lang="en-US" b="1" dirty="0"/>
          </a:p>
        </p:txBody>
      </p:sp>
      <p:sp>
        <p:nvSpPr>
          <p:cNvPr id="3" name="Subtitle 2"/>
          <p:cNvSpPr>
            <a:spLocks noGrp="1"/>
          </p:cNvSpPr>
          <p:nvPr>
            <p:ph type="subTitle" idx="1"/>
          </p:nvPr>
        </p:nvSpPr>
        <p:spPr>
          <a:xfrm>
            <a:off x="96982" y="110836"/>
            <a:ext cx="11956473" cy="6747164"/>
          </a:xfrm>
          <a:solidFill>
            <a:schemeClr val="tx1">
              <a:lumMod val="95000"/>
            </a:schemeClr>
          </a:solidFill>
        </p:spPr>
        <p:txBody>
          <a:bodyPr>
            <a:normAutofit/>
          </a:bodyPr>
          <a:lstStyle/>
          <a:p>
            <a:pPr algn="ctr"/>
            <a:r>
              <a:rPr lang="en-US" sz="3700" b="1" dirty="0" smtClean="0">
                <a:solidFill>
                  <a:schemeClr val="bg1"/>
                </a:solidFill>
                <a:latin typeface="Georgia" panose="02040502050405020303" pitchFamily="18" charset="0"/>
                <a:cs typeface="Times New Roman" panose="02020603050405020304" pitchFamily="18" charset="0"/>
              </a:rPr>
              <a:t>Dynamics and Drivers of Regional Integration in Europe and South Asia: </a:t>
            </a:r>
          </a:p>
          <a:p>
            <a:pPr algn="ctr"/>
            <a:r>
              <a:rPr lang="en-US" sz="3700" b="1" dirty="0" smtClean="0">
                <a:solidFill>
                  <a:schemeClr val="bg1"/>
                </a:solidFill>
                <a:latin typeface="Georgia" panose="02040502050405020303" pitchFamily="18" charset="0"/>
                <a:cs typeface="Times New Roman" panose="02020603050405020304" pitchFamily="18" charset="0"/>
              </a:rPr>
              <a:t>A Comparative Analysis</a:t>
            </a:r>
          </a:p>
          <a:p>
            <a:endParaRPr lang="en-US" sz="4300" b="1" dirty="0" smtClean="0">
              <a:solidFill>
                <a:schemeClr val="bg1"/>
              </a:solidFill>
              <a:latin typeface="Times New Roman" panose="02020603050405020304" pitchFamily="18" charset="0"/>
              <a:cs typeface="Times New Roman" panose="02020603050405020304" pitchFamily="18" charset="0"/>
            </a:endParaRPr>
          </a:p>
          <a:p>
            <a:pPr algn="ctr"/>
            <a:r>
              <a:rPr lang="en-US" sz="2400" b="1" dirty="0" smtClean="0">
                <a:solidFill>
                  <a:schemeClr val="bg1"/>
                </a:solidFill>
                <a:latin typeface="Georgia" panose="02040502050405020303" pitchFamily="18" charset="0"/>
                <a:cs typeface="Arial" panose="020B0604020202020204" pitchFamily="34" charset="0"/>
              </a:rPr>
              <a:t>Prof</a:t>
            </a:r>
            <a:r>
              <a:rPr lang="en-US" sz="2400" b="1" dirty="0">
                <a:solidFill>
                  <a:schemeClr val="bg1"/>
                </a:solidFill>
                <a:latin typeface="Georgia" panose="02040502050405020303" pitchFamily="18" charset="0"/>
                <a:cs typeface="Arial" panose="020B0604020202020204" pitchFamily="34" charset="0"/>
              </a:rPr>
              <a:t>. Dr. </a:t>
            </a:r>
            <a:r>
              <a:rPr lang="en-US" sz="2400" b="1" dirty="0" err="1">
                <a:solidFill>
                  <a:schemeClr val="bg1"/>
                </a:solidFill>
                <a:latin typeface="Georgia" panose="02040502050405020303" pitchFamily="18" charset="0"/>
                <a:cs typeface="Arial" panose="020B0604020202020204" pitchFamily="34" charset="0"/>
              </a:rPr>
              <a:t>Riaz</a:t>
            </a:r>
            <a:r>
              <a:rPr lang="en-US" sz="2400" b="1" dirty="0">
                <a:solidFill>
                  <a:schemeClr val="bg1"/>
                </a:solidFill>
                <a:latin typeface="Georgia" panose="02040502050405020303" pitchFamily="18" charset="0"/>
                <a:cs typeface="Arial" panose="020B0604020202020204" pitchFamily="34" charset="0"/>
              </a:rPr>
              <a:t> Shad</a:t>
            </a:r>
          </a:p>
          <a:p>
            <a:pPr algn="ctr"/>
            <a:r>
              <a:rPr lang="en-US" sz="2400" b="1" dirty="0">
                <a:solidFill>
                  <a:schemeClr val="bg1"/>
                </a:solidFill>
                <a:latin typeface="Georgia" panose="02040502050405020303" pitchFamily="18" charset="0"/>
                <a:cs typeface="Arial" panose="020B0604020202020204" pitchFamily="34" charset="0"/>
              </a:rPr>
              <a:t>Jean Monnet </a:t>
            </a:r>
            <a:r>
              <a:rPr lang="en-US" sz="2400" b="1" dirty="0" smtClean="0">
                <a:solidFill>
                  <a:schemeClr val="bg1"/>
                </a:solidFill>
                <a:latin typeface="Georgia" panose="02040502050405020303" pitchFamily="18" charset="0"/>
                <a:cs typeface="Arial" panose="020B0604020202020204" pitchFamily="34" charset="0"/>
              </a:rPr>
              <a:t>Chair/</a:t>
            </a:r>
            <a:r>
              <a:rPr lang="en-US" sz="2400" b="1" dirty="0" err="1" smtClean="0">
                <a:solidFill>
                  <a:schemeClr val="bg1"/>
                </a:solidFill>
                <a:latin typeface="Georgia" panose="02040502050405020303" pitchFamily="18" charset="0"/>
                <a:cs typeface="Arial" panose="020B0604020202020204" pitchFamily="34" charset="0"/>
              </a:rPr>
              <a:t>HoD</a:t>
            </a:r>
            <a:endParaRPr lang="en-US" sz="2400" b="1" dirty="0">
              <a:solidFill>
                <a:schemeClr val="bg1"/>
              </a:solidFill>
              <a:latin typeface="Georgia" panose="02040502050405020303" pitchFamily="18" charset="0"/>
              <a:cs typeface="Arial" panose="020B0604020202020204" pitchFamily="34" charset="0"/>
            </a:endParaRPr>
          </a:p>
          <a:p>
            <a:pPr algn="ctr"/>
            <a:r>
              <a:rPr lang="en-US" sz="2400" b="1" dirty="0">
                <a:solidFill>
                  <a:schemeClr val="bg1"/>
                </a:solidFill>
                <a:latin typeface="Georgia" panose="02040502050405020303" pitchFamily="18" charset="0"/>
                <a:cs typeface="Arial" panose="020B0604020202020204" pitchFamily="34" charset="0"/>
              </a:rPr>
              <a:t>Department of International Relations</a:t>
            </a:r>
          </a:p>
          <a:p>
            <a:pPr algn="ctr"/>
            <a:r>
              <a:rPr lang="en-US" sz="2400" b="1" dirty="0">
                <a:solidFill>
                  <a:schemeClr val="bg1"/>
                </a:solidFill>
                <a:latin typeface="Georgia" panose="02040502050405020303" pitchFamily="18" charset="0"/>
                <a:cs typeface="Arial" panose="020B0604020202020204" pitchFamily="34" charset="0"/>
              </a:rPr>
              <a:t>National University of Modern Languages</a:t>
            </a:r>
          </a:p>
          <a:p>
            <a:endParaRPr lang="en-US" sz="4300" b="1" dirty="0">
              <a:solidFill>
                <a:schemeClr val="bg1"/>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30580" y="5499287"/>
            <a:ext cx="1228527" cy="1191491"/>
          </a:xfrm>
          <a:prstGeom prst="rect">
            <a:avLst/>
          </a:prstGeom>
        </p:spPr>
      </p:pic>
      <p:pic>
        <p:nvPicPr>
          <p:cNvPr id="6" name="Picture 5" descr="D:\1. EU Chair\Documents\Chair Dissemination\Images\emblem.png"/>
          <p:cNvPicPr/>
          <p:nvPr/>
        </p:nvPicPr>
        <p:blipFill>
          <a:blip r:embed="rId3">
            <a:extLst>
              <a:ext uri="{28A0092B-C50C-407E-A947-70E740481C1C}">
                <a14:useLocalDpi xmlns:a14="http://schemas.microsoft.com/office/drawing/2010/main" val="0"/>
              </a:ext>
            </a:extLst>
          </a:blip>
          <a:srcRect/>
          <a:stretch>
            <a:fillRect/>
          </a:stretch>
        </p:blipFill>
        <p:spPr bwMode="auto">
          <a:xfrm>
            <a:off x="6315921" y="5499287"/>
            <a:ext cx="4903708" cy="1358713"/>
          </a:xfrm>
          <a:prstGeom prst="rect">
            <a:avLst/>
          </a:prstGeom>
          <a:noFill/>
          <a:ln>
            <a:noFill/>
          </a:ln>
        </p:spPr>
      </p:pic>
    </p:spTree>
    <p:extLst>
      <p:ext uri="{BB962C8B-B14F-4D97-AF65-F5344CB8AC3E}">
        <p14:creationId xmlns:p14="http://schemas.microsoft.com/office/powerpoint/2010/main" val="4049382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828800" y="1143000"/>
          <a:ext cx="8610600" cy="4981575"/>
        </p:xfrm>
        <a:graphic>
          <a:graphicData uri="http://schemas.openxmlformats.org/drawingml/2006/table">
            <a:tbl>
              <a:tblPr firstRow="1" firstCol="1" bandRow="1">
                <a:tableStyleId>{5C22544A-7EE6-4342-B048-85BDC9FD1C3A}</a:tableStyleId>
              </a:tblPr>
              <a:tblGrid>
                <a:gridCol w="1772005">
                  <a:extLst>
                    <a:ext uri="{9D8B030D-6E8A-4147-A177-3AD203B41FA5}">
                      <a16:colId xmlns:a16="http://schemas.microsoft.com/office/drawing/2014/main" val="20000"/>
                    </a:ext>
                  </a:extLst>
                </a:gridCol>
                <a:gridCol w="3790595">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81025">
                <a:tc>
                  <a:txBody>
                    <a:bodyPr/>
                    <a:lstStyle/>
                    <a:p>
                      <a:pPr marL="0" marR="0" algn="ctr">
                        <a:lnSpc>
                          <a:spcPct val="150000"/>
                        </a:lnSpc>
                        <a:spcBef>
                          <a:spcPts val="0"/>
                        </a:spcBef>
                        <a:spcAft>
                          <a:spcPts val="0"/>
                        </a:spcAft>
                      </a:pPr>
                      <a:r>
                        <a:rPr lang="en-US" sz="2000" b="1" kern="0" spc="-10" dirty="0">
                          <a:effectLst/>
                          <a:latin typeface="+mj-lt"/>
                        </a:rPr>
                        <a:t>Country</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287655" algn="ctr">
                        <a:lnSpc>
                          <a:spcPct val="150000"/>
                        </a:lnSpc>
                        <a:spcBef>
                          <a:spcPts val="0"/>
                        </a:spcBef>
                        <a:spcAft>
                          <a:spcPts val="0"/>
                        </a:spcAft>
                      </a:pPr>
                      <a:r>
                        <a:rPr lang="en-US" sz="2000" b="1">
                          <a:effectLst/>
                          <a:latin typeface="+mj-lt"/>
                        </a:rPr>
                        <a:t>Military</a:t>
                      </a:r>
                      <a:r>
                        <a:rPr lang="en-US" sz="2000" b="1" spc="-50">
                          <a:effectLst/>
                          <a:latin typeface="+mj-lt"/>
                        </a:rPr>
                        <a:t> </a:t>
                      </a:r>
                      <a:r>
                        <a:rPr lang="en-US" sz="2000" b="1" spc="-10">
                          <a:effectLst/>
                          <a:latin typeface="+mj-lt"/>
                        </a:rPr>
                        <a:t>Spending </a:t>
                      </a:r>
                      <a:r>
                        <a:rPr lang="en-US" sz="2000" b="1">
                          <a:effectLst/>
                          <a:latin typeface="+mj-lt"/>
                        </a:rPr>
                        <a:t>(US$ </a:t>
                      </a:r>
                      <a:r>
                        <a:rPr lang="en-US" sz="2000" b="1" spc="-10">
                          <a:effectLst/>
                          <a:latin typeface="+mj-lt"/>
                        </a:rPr>
                        <a:t>billions)</a:t>
                      </a:r>
                      <a:endParaRPr lang="en-US" sz="2000" b="1">
                        <a:effectLst/>
                        <a:latin typeface="+mj-lt"/>
                        <a:ea typeface="Calibri"/>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spc="-10">
                          <a:effectLst/>
                          <a:latin typeface="+mj-lt"/>
                        </a:rPr>
                        <a:t>World Ranking</a:t>
                      </a:r>
                      <a:endParaRPr lang="en-US" sz="2000" b="1">
                        <a:effectLst/>
                        <a:latin typeface="+mj-lt"/>
                        <a:ea typeface="Calibri"/>
                        <a:cs typeface="Times New Roman"/>
                      </a:endParaRPr>
                    </a:p>
                  </a:txBody>
                  <a:tcPr marL="68580" marR="68580" marT="0" marB="0" anchor="ctr">
                    <a:cell3D prstMaterial="dkEdge">
                      <a:bevel prst="relaxedInset"/>
                      <a:lightRig rig="flood" dir="t"/>
                    </a:cell3D>
                  </a:tcPr>
                </a:tc>
                <a:extLst>
                  <a:ext uri="{0D108BD9-81ED-4DB2-BD59-A6C34878D82A}">
                    <a16:rowId xmlns:a16="http://schemas.microsoft.com/office/drawing/2014/main" val="10000"/>
                  </a:ext>
                </a:extLst>
              </a:tr>
              <a:tr h="581025">
                <a:tc>
                  <a:txBody>
                    <a:bodyPr/>
                    <a:lstStyle/>
                    <a:p>
                      <a:pPr marL="0" marR="0" algn="ctr">
                        <a:lnSpc>
                          <a:spcPct val="150000"/>
                        </a:lnSpc>
                        <a:spcBef>
                          <a:spcPts val="0"/>
                        </a:spcBef>
                        <a:spcAft>
                          <a:spcPts val="0"/>
                        </a:spcAft>
                      </a:pPr>
                      <a:r>
                        <a:rPr lang="en-US" sz="2000" b="1" kern="0" spc="-10" dirty="0">
                          <a:effectLst/>
                          <a:latin typeface="+mj-lt"/>
                        </a:rPr>
                        <a:t>India</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a:effectLst/>
                          <a:latin typeface="+mj-lt"/>
                        </a:rPr>
                        <a:t>76.6</a:t>
                      </a:r>
                      <a:endParaRPr lang="en-US" sz="2000" b="1" kern="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a:effectLst/>
                          <a:latin typeface="+mj-lt"/>
                        </a:rPr>
                        <a:t>3</a:t>
                      </a:r>
                      <a:endParaRPr lang="en-US" sz="2000" b="1" kern="0">
                        <a:effectLst/>
                        <a:latin typeface="+mj-lt"/>
                        <a:ea typeface="Georgia"/>
                        <a:cs typeface="Times New Roman"/>
                      </a:endParaRPr>
                    </a:p>
                  </a:txBody>
                  <a:tcPr marL="68580" marR="68580" marT="0" marB="0" anchor="ctr">
                    <a:cell3D prstMaterial="dkEdge">
                      <a:bevel prst="relaxedInset"/>
                      <a:lightRig rig="flood" dir="t"/>
                    </a:cell3D>
                  </a:tcPr>
                </a:tc>
                <a:extLst>
                  <a:ext uri="{0D108BD9-81ED-4DB2-BD59-A6C34878D82A}">
                    <a16:rowId xmlns:a16="http://schemas.microsoft.com/office/drawing/2014/main" val="10001"/>
                  </a:ext>
                </a:extLst>
              </a:tr>
              <a:tr h="581025">
                <a:tc>
                  <a:txBody>
                    <a:bodyPr/>
                    <a:lstStyle/>
                    <a:p>
                      <a:pPr marL="0" marR="0" algn="ctr">
                        <a:lnSpc>
                          <a:spcPct val="150000"/>
                        </a:lnSpc>
                        <a:spcBef>
                          <a:spcPts val="0"/>
                        </a:spcBef>
                        <a:spcAft>
                          <a:spcPts val="0"/>
                        </a:spcAft>
                      </a:pPr>
                      <a:r>
                        <a:rPr lang="en-US" sz="2000" b="1" kern="0" spc="-10" dirty="0">
                          <a:effectLst/>
                          <a:latin typeface="+mj-lt"/>
                        </a:rPr>
                        <a:t>Pakistan</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dirty="0">
                          <a:effectLst/>
                          <a:latin typeface="+mj-lt"/>
                        </a:rPr>
                        <a:t>11.3</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a:effectLst/>
                          <a:latin typeface="+mj-lt"/>
                        </a:rPr>
                        <a:t>31</a:t>
                      </a:r>
                      <a:endParaRPr lang="en-US" sz="2000" b="1" kern="0">
                        <a:effectLst/>
                        <a:latin typeface="+mj-lt"/>
                        <a:ea typeface="Georgia"/>
                        <a:cs typeface="Times New Roman"/>
                      </a:endParaRPr>
                    </a:p>
                  </a:txBody>
                  <a:tcPr marL="68580" marR="68580" marT="0" marB="0" anchor="ctr">
                    <a:cell3D prstMaterial="dkEdge">
                      <a:bevel prst="relaxedInset"/>
                      <a:lightRig rig="flood" dir="t"/>
                    </a:cell3D>
                  </a:tcPr>
                </a:tc>
                <a:extLst>
                  <a:ext uri="{0D108BD9-81ED-4DB2-BD59-A6C34878D82A}">
                    <a16:rowId xmlns:a16="http://schemas.microsoft.com/office/drawing/2014/main" val="10002"/>
                  </a:ext>
                </a:extLst>
              </a:tr>
              <a:tr h="581025">
                <a:tc>
                  <a:txBody>
                    <a:bodyPr/>
                    <a:lstStyle/>
                    <a:p>
                      <a:pPr marL="0" marR="0" algn="ctr">
                        <a:lnSpc>
                          <a:spcPct val="150000"/>
                        </a:lnSpc>
                        <a:spcBef>
                          <a:spcPts val="0"/>
                        </a:spcBef>
                        <a:spcAft>
                          <a:spcPts val="0"/>
                        </a:spcAft>
                      </a:pPr>
                      <a:r>
                        <a:rPr lang="en-US" sz="2000" b="1" kern="0" spc="-10" dirty="0">
                          <a:effectLst/>
                          <a:latin typeface="+mj-lt"/>
                        </a:rPr>
                        <a:t>Bangladesh</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a:effectLst/>
                          <a:latin typeface="+mj-lt"/>
                        </a:rPr>
                        <a:t>3.80</a:t>
                      </a:r>
                      <a:endParaRPr lang="en-US" sz="2000" b="1" kern="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dirty="0">
                          <a:effectLst/>
                          <a:latin typeface="+mj-lt"/>
                        </a:rPr>
                        <a:t>50</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extLst>
                  <a:ext uri="{0D108BD9-81ED-4DB2-BD59-A6C34878D82A}">
                    <a16:rowId xmlns:a16="http://schemas.microsoft.com/office/drawing/2014/main" val="10003"/>
                  </a:ext>
                </a:extLst>
              </a:tr>
              <a:tr h="581025">
                <a:tc>
                  <a:txBody>
                    <a:bodyPr/>
                    <a:lstStyle/>
                    <a:p>
                      <a:pPr marL="0" marR="0" algn="ctr">
                        <a:lnSpc>
                          <a:spcPct val="150000"/>
                        </a:lnSpc>
                        <a:spcBef>
                          <a:spcPts val="0"/>
                        </a:spcBef>
                        <a:spcAft>
                          <a:spcPts val="0"/>
                        </a:spcAft>
                      </a:pPr>
                      <a:r>
                        <a:rPr lang="en-US" sz="2000" b="1" kern="0" spc="-10" dirty="0">
                          <a:effectLst/>
                          <a:latin typeface="+mj-lt"/>
                        </a:rPr>
                        <a:t>Sri Lanka</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a:effectLst/>
                          <a:latin typeface="+mj-lt"/>
                        </a:rPr>
                        <a:t>2.50</a:t>
                      </a:r>
                      <a:endParaRPr lang="en-US" sz="2000" b="1" kern="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a:effectLst/>
                          <a:latin typeface="+mj-lt"/>
                        </a:rPr>
                        <a:t>69</a:t>
                      </a:r>
                      <a:endParaRPr lang="en-US" sz="2000" b="1" kern="0">
                        <a:effectLst/>
                        <a:latin typeface="+mj-lt"/>
                        <a:ea typeface="Georgia"/>
                        <a:cs typeface="Times New Roman"/>
                      </a:endParaRPr>
                    </a:p>
                  </a:txBody>
                  <a:tcPr marL="68580" marR="68580" marT="0" marB="0" anchor="ctr">
                    <a:cell3D prstMaterial="dkEdge">
                      <a:bevel prst="relaxedInset"/>
                      <a:lightRig rig="flood" dir="t"/>
                    </a:cell3D>
                  </a:tcPr>
                </a:tc>
                <a:extLst>
                  <a:ext uri="{0D108BD9-81ED-4DB2-BD59-A6C34878D82A}">
                    <a16:rowId xmlns:a16="http://schemas.microsoft.com/office/drawing/2014/main" val="10004"/>
                  </a:ext>
                </a:extLst>
              </a:tr>
              <a:tr h="581025">
                <a:tc>
                  <a:txBody>
                    <a:bodyPr/>
                    <a:lstStyle/>
                    <a:p>
                      <a:pPr marL="0" marR="0" algn="ctr">
                        <a:lnSpc>
                          <a:spcPct val="150000"/>
                        </a:lnSpc>
                        <a:spcBef>
                          <a:spcPts val="0"/>
                        </a:spcBef>
                        <a:spcAft>
                          <a:spcPts val="0"/>
                        </a:spcAft>
                      </a:pPr>
                      <a:r>
                        <a:rPr lang="en-US" sz="2000" b="1" kern="0" spc="-10" dirty="0">
                          <a:effectLst/>
                          <a:latin typeface="+mj-lt"/>
                        </a:rPr>
                        <a:t>Nepal</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dirty="0">
                          <a:effectLst/>
                          <a:latin typeface="+mj-lt"/>
                        </a:rPr>
                        <a:t>0.437</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a:effectLst/>
                          <a:latin typeface="+mj-lt"/>
                        </a:rPr>
                        <a:t>99</a:t>
                      </a:r>
                      <a:endParaRPr lang="en-US" sz="2000" b="1" kern="0">
                        <a:effectLst/>
                        <a:latin typeface="+mj-lt"/>
                        <a:ea typeface="Georgia"/>
                        <a:cs typeface="Times New Roman"/>
                      </a:endParaRPr>
                    </a:p>
                  </a:txBody>
                  <a:tcPr marL="68580" marR="68580" marT="0" marB="0" anchor="ctr">
                    <a:cell3D prstMaterial="dkEdge">
                      <a:bevel prst="relaxedInset"/>
                      <a:lightRig rig="flood" dir="t"/>
                    </a:cell3D>
                  </a:tcPr>
                </a:tc>
                <a:extLst>
                  <a:ext uri="{0D108BD9-81ED-4DB2-BD59-A6C34878D82A}">
                    <a16:rowId xmlns:a16="http://schemas.microsoft.com/office/drawing/2014/main" val="10005"/>
                  </a:ext>
                </a:extLst>
              </a:tr>
              <a:tr h="581025">
                <a:tc>
                  <a:txBody>
                    <a:bodyPr/>
                    <a:lstStyle/>
                    <a:p>
                      <a:pPr marL="0" marR="0" algn="ctr">
                        <a:lnSpc>
                          <a:spcPct val="150000"/>
                        </a:lnSpc>
                        <a:spcBef>
                          <a:spcPts val="0"/>
                        </a:spcBef>
                        <a:spcAft>
                          <a:spcPts val="0"/>
                        </a:spcAft>
                      </a:pPr>
                      <a:r>
                        <a:rPr lang="en-US" sz="2000" b="1" kern="0" spc="-10" dirty="0">
                          <a:effectLst/>
                          <a:latin typeface="+mj-lt"/>
                        </a:rPr>
                        <a:t>Afghanistan</a:t>
                      </a:r>
                      <a:endParaRPr lang="en-US" sz="2000" b="1" kern="0" dirty="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a:effectLst/>
                          <a:latin typeface="+mj-lt"/>
                        </a:rPr>
                        <a:t>0.262</a:t>
                      </a:r>
                      <a:endParaRPr lang="en-US" sz="2000" b="1" kern="0">
                        <a:effectLst/>
                        <a:latin typeface="+mj-lt"/>
                        <a:ea typeface="Georgia"/>
                        <a:cs typeface="Times New Roman"/>
                      </a:endParaRPr>
                    </a:p>
                  </a:txBody>
                  <a:tcPr marL="68580" marR="68580" marT="0" marB="0" anchor="ctr">
                    <a:cell3D prstMaterial="dkEdge">
                      <a:bevel prst="relaxedInset"/>
                      <a:lightRig rig="flood" dir="t"/>
                    </a:cell3D>
                  </a:tcPr>
                </a:tc>
                <a:tc>
                  <a:txBody>
                    <a:bodyPr/>
                    <a:lstStyle/>
                    <a:p>
                      <a:pPr marL="0" marR="0" algn="ctr">
                        <a:lnSpc>
                          <a:spcPct val="150000"/>
                        </a:lnSpc>
                        <a:spcBef>
                          <a:spcPts val="0"/>
                        </a:spcBef>
                        <a:spcAft>
                          <a:spcPts val="0"/>
                        </a:spcAft>
                      </a:pPr>
                      <a:r>
                        <a:rPr lang="en-US" sz="2000" b="1" kern="0" spc="-10">
                          <a:effectLst/>
                          <a:latin typeface="+mj-lt"/>
                        </a:rPr>
                        <a:t>118</a:t>
                      </a:r>
                      <a:endParaRPr lang="en-US" sz="2000" b="1" kern="0">
                        <a:effectLst/>
                        <a:latin typeface="+mj-lt"/>
                        <a:ea typeface="Georgia"/>
                        <a:cs typeface="Times New Roman"/>
                      </a:endParaRPr>
                    </a:p>
                  </a:txBody>
                  <a:tcPr marL="68580" marR="68580" marT="0" marB="0" anchor="ctr">
                    <a:cell3D prstMaterial="dkEdge">
                      <a:bevel prst="relaxedInset"/>
                      <a:lightRig rig="flood" dir="t"/>
                    </a:cell3D>
                  </a:tcPr>
                </a:tc>
                <a:extLst>
                  <a:ext uri="{0D108BD9-81ED-4DB2-BD59-A6C34878D82A}">
                    <a16:rowId xmlns:a16="http://schemas.microsoft.com/office/drawing/2014/main" val="10006"/>
                  </a:ext>
                </a:extLst>
              </a:tr>
              <a:tr h="581025">
                <a:tc gridSpan="3">
                  <a:txBody>
                    <a:bodyPr/>
                    <a:lstStyle/>
                    <a:p>
                      <a:pPr marL="0" marR="0" algn="ctr">
                        <a:lnSpc>
                          <a:spcPct val="150000"/>
                        </a:lnSpc>
                        <a:spcBef>
                          <a:spcPts val="0"/>
                        </a:spcBef>
                        <a:spcAft>
                          <a:spcPts val="0"/>
                        </a:spcAft>
                      </a:pPr>
                      <a:r>
                        <a:rPr lang="en-US" sz="2000" b="1" kern="0" spc="-10" dirty="0">
                          <a:solidFill>
                            <a:srgbClr val="FFFF00"/>
                          </a:solidFill>
                          <a:effectLst/>
                          <a:latin typeface="+mj-lt"/>
                        </a:rPr>
                        <a:t>Source:  SIPRI Year Book 2022 &amp; World Population Review 2022</a:t>
                      </a:r>
                      <a:endParaRPr lang="en-US" sz="2000" b="1" kern="0" dirty="0">
                        <a:solidFill>
                          <a:srgbClr val="FFFF00"/>
                        </a:solidFill>
                        <a:effectLst/>
                        <a:latin typeface="+mj-lt"/>
                        <a:ea typeface="Georgia"/>
                        <a:cs typeface="Times New Roman"/>
                      </a:endParaRPr>
                    </a:p>
                  </a:txBody>
                  <a:tcPr marL="68580" marR="68580" marT="0" marB="0" anchor="ctr">
                    <a:cell3D prstMaterial="dkEdge">
                      <a:bevel prst="relaxedInset"/>
                      <a:lightRig rig="flood" dir="t"/>
                    </a:cell3D>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9" name="Rectangle 8"/>
          <p:cNvSpPr/>
          <p:nvPr/>
        </p:nvSpPr>
        <p:spPr>
          <a:xfrm>
            <a:off x="2576322" y="101307"/>
            <a:ext cx="7191756" cy="1039446"/>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3200" b="1" dirty="0">
                <a:solidFill>
                  <a:schemeClr val="tx1"/>
                </a:solidFill>
                <a:latin typeface="Arial" panose="020B0604020202020204" pitchFamily="34" charset="0"/>
                <a:cs typeface="Arial" panose="020B0604020202020204" pitchFamily="34" charset="0"/>
              </a:rPr>
              <a:t>MILITARY SPENDING IN SOUTH ASIA - 2022</a:t>
            </a:r>
          </a:p>
        </p:txBody>
      </p:sp>
      <p:sp>
        <p:nvSpPr>
          <p:cNvPr id="3" name="Slide Number Placeholder 1">
            <a:extLst>
              <a:ext uri="{FF2B5EF4-FFF2-40B4-BE49-F238E27FC236}">
                <a16:creationId xmlns:a16="http://schemas.microsoft.com/office/drawing/2014/main" id="{BA59A299-F50E-1C1E-F8EF-C47566B1A4D5}"/>
              </a:ext>
            </a:extLst>
          </p:cNvPr>
          <p:cNvSpPr>
            <a:spLocks noGrp="1"/>
          </p:cNvSpPr>
          <p:nvPr>
            <p:ph type="sldNum" sz="quarter" idx="12"/>
          </p:nvPr>
        </p:nvSpPr>
        <p:spPr>
          <a:xfrm>
            <a:off x="10514011" y="6000749"/>
            <a:ext cx="753545" cy="365125"/>
          </a:xfrm>
        </p:spPr>
        <p:txBody>
          <a:bodyPr/>
          <a:lstStyle/>
          <a:p>
            <a:pPr>
              <a:defRPr/>
            </a:pPr>
            <a:fld id="{E2F38859-FC5C-4B04-B070-5FFD52EEBC5F}" type="slidenum">
              <a:rPr lang="en-US" sz="1600" b="1" smtClean="0">
                <a:latin typeface="Arial" panose="020B0604020202020204" pitchFamily="34" charset="0"/>
                <a:cs typeface="Arial" panose="020B0604020202020204" pitchFamily="34" charset="0"/>
              </a:rPr>
              <a:pPr>
                <a:defRPr/>
              </a:pPr>
              <a:t>10</a:t>
            </a:fld>
            <a:endParaRPr lang="en-US" sz="1600"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1172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92000" cy="6858001"/>
          </a:xfrm>
          <a:solidFill>
            <a:schemeClr val="tx1">
              <a:lumMod val="95000"/>
            </a:schemeClr>
          </a:solidFill>
        </p:spPr>
        <p:txBody>
          <a:bodyPr>
            <a:normAutofit fontScale="25000" lnSpcReduction="20000"/>
          </a:bodyPr>
          <a:lstStyle/>
          <a:p>
            <a:pPr marL="0" indent="0">
              <a:buNone/>
            </a:pPr>
            <a:endParaRPr lang="en-US" sz="3600" b="1" dirty="0" smtClean="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marL="0" indent="0" algn="just">
              <a:buClrTx/>
              <a:buNone/>
            </a:pPr>
            <a:r>
              <a:rPr lang="en-US" sz="8000" dirty="0">
                <a:latin typeface="Arial" panose="020B0604020202020204" pitchFamily="34" charset="0"/>
                <a:cs typeface="Arial" panose="020B0604020202020204" pitchFamily="34" charset="0"/>
              </a:rPr>
              <a:t> </a:t>
            </a:r>
            <a:r>
              <a:rPr lang="en-US" sz="11200" b="1" u="sng" dirty="0" smtClean="0">
                <a:latin typeface="Arial" panose="020B0604020202020204" pitchFamily="34" charset="0"/>
                <a:cs typeface="Arial" panose="020B0604020202020204" pitchFamily="34" charset="0"/>
              </a:rPr>
              <a:t>India’s Regional and Trans Regional Initiatives</a:t>
            </a:r>
          </a:p>
          <a:p>
            <a:pPr algn="just">
              <a:buClrTx/>
              <a:buFont typeface="Wingdings" panose="05000000000000000000" pitchFamily="2" charset="2"/>
              <a:buChar char="Ø"/>
            </a:pPr>
            <a:endParaRPr lang="en-US" sz="8000" b="1" dirty="0" smtClean="0">
              <a:latin typeface="Georgia" panose="02040502050405020303" pitchFamily="18" charset="0"/>
              <a:cs typeface="Arial" panose="020B0604020202020204" pitchFamily="34" charset="0"/>
            </a:endParaRPr>
          </a:p>
          <a:p>
            <a:pPr algn="just">
              <a:buClrTx/>
              <a:buFont typeface="Wingdings" panose="05000000000000000000" pitchFamily="2" charset="2"/>
              <a:buChar char="Ø"/>
            </a:pPr>
            <a:endParaRPr lang="en-US" sz="8000" b="1" dirty="0">
              <a:latin typeface="Georgia" panose="02040502050405020303" pitchFamily="18" charset="0"/>
              <a:cs typeface="Arial" panose="020B0604020202020204" pitchFamily="34" charset="0"/>
            </a:endParaRPr>
          </a:p>
          <a:p>
            <a:pPr algn="just">
              <a:buClrTx/>
              <a:buFont typeface="Wingdings" panose="05000000000000000000" pitchFamily="2" charset="2"/>
              <a:buChar char="Ø"/>
            </a:pPr>
            <a:r>
              <a:rPr lang="en-US" sz="8000" b="1" dirty="0" smtClean="0">
                <a:latin typeface="Georgia" panose="02040502050405020303" pitchFamily="18" charset="0"/>
                <a:cs typeface="Arial" panose="020B0604020202020204" pitchFamily="34" charset="0"/>
              </a:rPr>
              <a:t>Bay </a:t>
            </a:r>
            <a:r>
              <a:rPr lang="en-US" sz="8000" b="1" dirty="0">
                <a:latin typeface="Georgia" panose="02040502050405020303" pitchFamily="18" charset="0"/>
                <a:cs typeface="Arial" panose="020B0604020202020204" pitchFamily="34" charset="0"/>
              </a:rPr>
              <a:t>of Bengal Initiative for Multi – Sectoral, Technical and Economic Cooperation (BIMSTEC) – 7 countries to include India, Bhutan, Bangladesh, Myanmar, Thailand, Nepal and Sri Lanka. </a:t>
            </a:r>
            <a:endParaRPr lang="en-US" sz="8000" b="1" dirty="0" smtClean="0">
              <a:latin typeface="Georgia" panose="02040502050405020303" pitchFamily="18" charset="0"/>
              <a:cs typeface="Arial" panose="020B0604020202020204" pitchFamily="34" charset="0"/>
            </a:endParaRPr>
          </a:p>
          <a:p>
            <a:pPr algn="just">
              <a:buClrTx/>
              <a:buFont typeface="Wingdings" panose="05000000000000000000" pitchFamily="2" charset="2"/>
              <a:buChar char="Ø"/>
            </a:pPr>
            <a:r>
              <a:rPr lang="en-US" sz="8000" b="1" dirty="0">
                <a:latin typeface="Georgia" panose="02040502050405020303" pitchFamily="18" charset="0"/>
                <a:cs typeface="Arial" panose="020B0604020202020204" pitchFamily="34" charset="0"/>
              </a:rPr>
              <a:t>BBIN – Bangladesh, Bhutan, India and Nepal (countries of Eastern South Asia). </a:t>
            </a:r>
          </a:p>
          <a:p>
            <a:pPr algn="just">
              <a:buClrTx/>
              <a:buFont typeface="Wingdings" panose="05000000000000000000" pitchFamily="2" charset="2"/>
              <a:buChar char="Ø"/>
            </a:pPr>
            <a:r>
              <a:rPr lang="en-US" sz="8000" b="1" dirty="0">
                <a:latin typeface="Georgia" panose="02040502050405020303" pitchFamily="18" charset="0"/>
                <a:cs typeface="Arial" panose="020B0604020202020204" pitchFamily="34" charset="0"/>
              </a:rPr>
              <a:t>IMEC – India, Middle East, Europe Economic </a:t>
            </a:r>
            <a:r>
              <a:rPr lang="en-US" sz="8000" b="1" dirty="0" smtClean="0">
                <a:latin typeface="Georgia" panose="02040502050405020303" pitchFamily="18" charset="0"/>
                <a:cs typeface="Arial" panose="020B0604020202020204" pitchFamily="34" charset="0"/>
              </a:rPr>
              <a:t>Corridor</a:t>
            </a:r>
          </a:p>
          <a:p>
            <a:pPr algn="just">
              <a:buClrTx/>
              <a:buFont typeface="Wingdings" panose="05000000000000000000" pitchFamily="2" charset="2"/>
              <a:buChar char="Ø"/>
            </a:pPr>
            <a:r>
              <a:rPr lang="en-US" sz="8000" b="1" dirty="0" smtClean="0">
                <a:latin typeface="Georgia" panose="02040502050405020303" pitchFamily="18" charset="0"/>
                <a:cs typeface="Arial" panose="020B0604020202020204" pitchFamily="34" charset="0"/>
              </a:rPr>
              <a:t>SCO</a:t>
            </a:r>
          </a:p>
          <a:p>
            <a:pPr algn="just">
              <a:buClrTx/>
              <a:buFont typeface="Wingdings" panose="05000000000000000000" pitchFamily="2" charset="2"/>
              <a:buChar char="Ø"/>
            </a:pPr>
            <a:r>
              <a:rPr lang="en-US" sz="8000" b="1" dirty="0" smtClean="0">
                <a:latin typeface="Georgia" panose="02040502050405020303" pitchFamily="18" charset="0"/>
                <a:cs typeface="Arial" panose="020B0604020202020204" pitchFamily="34" charset="0"/>
              </a:rPr>
              <a:t>BRICS</a:t>
            </a:r>
            <a:endParaRPr lang="en-US" sz="8000" b="1" dirty="0">
              <a:latin typeface="Georgia" panose="02040502050405020303" pitchFamily="18" charset="0"/>
              <a:cs typeface="Arial" panose="020B0604020202020204" pitchFamily="34" charset="0"/>
            </a:endParaRPr>
          </a:p>
          <a:p>
            <a:pPr algn="just">
              <a:buClrTx/>
              <a:buFont typeface="Wingdings" panose="05000000000000000000" pitchFamily="2" charset="2"/>
              <a:buChar char="Ø"/>
            </a:pPr>
            <a:endParaRPr lang="en-US" sz="8000" b="1" dirty="0">
              <a:latin typeface="Georgia" panose="02040502050405020303" pitchFamily="18" charset="0"/>
              <a:cs typeface="Arial" panose="020B0604020202020204" pitchFamily="34" charset="0"/>
            </a:endParaRPr>
          </a:p>
          <a:p>
            <a:pPr marL="0" indent="0" algn="just">
              <a:buClrTx/>
              <a:buNone/>
            </a:pPr>
            <a:endParaRPr lang="en-US" sz="11200" b="1" u="sng" dirty="0">
              <a:latin typeface="Arial" panose="020B0604020202020204" pitchFamily="34" charset="0"/>
              <a:cs typeface="Arial" panose="020B0604020202020204" pitchFamily="34" charset="0"/>
            </a:endParaRPr>
          </a:p>
          <a:p>
            <a:pPr marL="0" indent="0" algn="just">
              <a:buNone/>
            </a:pPr>
            <a:endParaRPr lang="en-US" sz="8000" b="1" u="sng" dirty="0" smtClean="0">
              <a:latin typeface="Book Antiqua" panose="02040602050305030304" pitchFamily="18"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29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US" sz="8800" dirty="0">
              <a:latin typeface="Book Antiqua" panose="02040602050305030304" pitchFamily="18" charset="0"/>
              <a:cs typeface="Times New Roman" panose="02020603050405020304" pitchFamily="18" charset="0"/>
            </a:endParaRPr>
          </a:p>
          <a:p>
            <a:pPr algn="just">
              <a:buFont typeface="Wingdings" panose="05000000000000000000" pitchFamily="2" charset="2"/>
              <a:buChar char="Ø"/>
            </a:pPr>
            <a:endParaRPr lang="en-US" sz="8800" dirty="0" smtClean="0">
              <a:latin typeface="Book Antiqua" panose="02040602050305030304" pitchFamily="18" charset="0"/>
              <a:cs typeface="Times New Roman" panose="02020603050405020304" pitchFamily="18" charset="0"/>
            </a:endParaRPr>
          </a:p>
          <a:p>
            <a:pPr marL="0" indent="0" algn="just">
              <a:buNone/>
            </a:pPr>
            <a:endParaRPr lang="en-US" sz="3800" b="1" u="sng" dirty="0" smtClean="0">
              <a:solidFill>
                <a:schemeClr val="bg1"/>
              </a:solidFill>
              <a:latin typeface="Book Antiqua" panose="02040602050305030304" pitchFamily="18" charset="0"/>
              <a:cs typeface="Times New Roman" panose="02020603050405020304" pitchFamily="18" charset="0"/>
            </a:endParaRPr>
          </a:p>
          <a:p>
            <a:pPr marL="0" indent="0" algn="ctr">
              <a:buNone/>
            </a:pPr>
            <a:endParaRPr lang="en-US" sz="9600" b="1" u="sng" dirty="0" smtClean="0">
              <a:solidFill>
                <a:schemeClr val="bg1"/>
              </a:solidFill>
              <a:latin typeface="Times New Roman" panose="02020603050405020304" pitchFamily="18" charset="0"/>
              <a:cs typeface="Times New Roman" panose="02020603050405020304" pitchFamily="18" charset="0"/>
            </a:endParaRPr>
          </a:p>
          <a:p>
            <a:pPr marL="0" indent="0" algn="ctr">
              <a:buNone/>
            </a:pPr>
            <a:endParaRPr lang="en-US" sz="8800" dirty="0" smtClean="0">
              <a:ln>
                <a:solidFill>
                  <a:schemeClr val="bg1"/>
                </a:solidFill>
              </a:ln>
              <a:solidFill>
                <a:schemeClr val="bg1">
                  <a:lumMod val="65000"/>
                  <a:lumOff val="35000"/>
                </a:schemeClr>
              </a:solidFill>
              <a:latin typeface="Times New Roman" panose="02020603050405020304" pitchFamily="18" charset="0"/>
              <a:cs typeface="Times New Roman" panose="02020603050405020304" pitchFamily="18" charset="0"/>
            </a:endParaRPr>
          </a:p>
          <a:p>
            <a:pPr marL="0" indent="0">
              <a:buNone/>
            </a:pPr>
            <a:r>
              <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endPar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endParaRPr>
          </a:p>
          <a:p>
            <a:pPr marL="0" indent="0">
              <a:buNone/>
            </a:pPr>
            <a:endParaRPr lang="en-US" sz="3600" b="1"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751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4471"/>
            <a:ext cx="8345641" cy="900953"/>
          </a:xfrm>
        </p:spPr>
        <p:txBody>
          <a:bodyPr>
            <a:normAutofit/>
          </a:bodyPr>
          <a:lstStyle/>
          <a:p>
            <a:pPr algn="ctr"/>
            <a:r>
              <a:rPr lang="en-US" sz="2800" b="1" dirty="0" smtClean="0">
                <a:solidFill>
                  <a:srgbClr val="0070C0"/>
                </a:solidFill>
                <a:latin typeface="Georgia" panose="02040502050405020303" pitchFamily="18" charset="0"/>
                <a:cs typeface="Arial" panose="020B0604020202020204" pitchFamily="34" charset="0"/>
              </a:rPr>
              <a:t>What is Regional Integration?</a:t>
            </a:r>
            <a:endParaRPr lang="en-US" sz="2800" b="1" dirty="0">
              <a:solidFill>
                <a:srgbClr val="0070C0"/>
              </a:solidFill>
              <a:latin typeface="Georgia" panose="02040502050405020303" pitchFamily="18" charset="0"/>
              <a:cs typeface="Arial" panose="020B0604020202020204" pitchFamily="34" charset="0"/>
            </a:endParaRPr>
          </a:p>
        </p:txBody>
      </p:sp>
      <p:sp>
        <p:nvSpPr>
          <p:cNvPr id="3" name="Content Placeholder 2"/>
          <p:cNvSpPr>
            <a:spLocks noGrp="1"/>
          </p:cNvSpPr>
          <p:nvPr>
            <p:ph idx="1"/>
          </p:nvPr>
        </p:nvSpPr>
        <p:spPr>
          <a:xfrm>
            <a:off x="389964" y="1035424"/>
            <a:ext cx="9710639" cy="5204011"/>
          </a:xfrm>
        </p:spPr>
        <p:txBody>
          <a:bodyPr>
            <a:normAutofit/>
          </a:bodyPr>
          <a:lstStyle/>
          <a:p>
            <a:pPr>
              <a:lnSpc>
                <a:spcPct val="150000"/>
              </a:lnSpc>
              <a:buClr>
                <a:schemeClr val="tx1"/>
              </a:buClr>
              <a:buFont typeface="Wingdings" panose="05000000000000000000" pitchFamily="2" charset="2"/>
              <a:buChar char="Ø"/>
            </a:pPr>
            <a:r>
              <a:rPr lang="en-IN" sz="2400" b="1" dirty="0" smtClean="0">
                <a:solidFill>
                  <a:srgbClr val="0070C0"/>
                </a:solidFill>
                <a:latin typeface="Georgia" panose="02040502050405020303" pitchFamily="18" charset="0"/>
                <a:cs typeface="Times New Roman" panose="02020603050405020304" pitchFamily="18" charset="0"/>
              </a:rPr>
              <a:t>  </a:t>
            </a:r>
            <a:r>
              <a:rPr lang="en-US" sz="2500" dirty="0">
                <a:solidFill>
                  <a:schemeClr val="tx1"/>
                </a:solidFill>
                <a:latin typeface="Georgia" panose="02040502050405020303" pitchFamily="18" charset="0"/>
              </a:rPr>
              <a:t>Regional integration is the process by which two or more nation-states agree to co-operate and work closely together to achieve peace, stability and </a:t>
            </a:r>
            <a:r>
              <a:rPr lang="en-US" sz="2500" dirty="0" smtClean="0">
                <a:solidFill>
                  <a:schemeClr val="tx1"/>
                </a:solidFill>
                <a:latin typeface="Georgia" panose="02040502050405020303" pitchFamily="18" charset="0"/>
              </a:rPr>
              <a:t>economic growth.</a:t>
            </a:r>
          </a:p>
          <a:p>
            <a:pPr>
              <a:lnSpc>
                <a:spcPct val="150000"/>
              </a:lnSpc>
              <a:buClr>
                <a:schemeClr val="tx1"/>
              </a:buClr>
              <a:buFont typeface="Wingdings" panose="05000000000000000000" pitchFamily="2" charset="2"/>
              <a:buChar char="Ø"/>
            </a:pPr>
            <a:r>
              <a:rPr lang="en-US" sz="2500" dirty="0">
                <a:solidFill>
                  <a:schemeClr val="tx1"/>
                </a:solidFill>
                <a:latin typeface="Georgia" panose="02040502050405020303" pitchFamily="18" charset="0"/>
                <a:cs typeface="Arial" panose="020B0604020202020204" pitchFamily="34" charset="0"/>
              </a:rPr>
              <a:t>Regional integration goes </a:t>
            </a:r>
            <a:r>
              <a:rPr lang="en-US" sz="2500" dirty="0">
                <a:solidFill>
                  <a:srgbClr val="0070C0"/>
                </a:solidFill>
                <a:latin typeface="Georgia" panose="02040502050405020303" pitchFamily="18" charset="0"/>
                <a:cs typeface="Arial" panose="020B0604020202020204" pitchFamily="34" charset="0"/>
              </a:rPr>
              <a:t>beyond cooperation </a:t>
            </a:r>
            <a:r>
              <a:rPr lang="en-US" sz="2500" dirty="0">
                <a:solidFill>
                  <a:schemeClr val="tx1"/>
                </a:solidFill>
                <a:latin typeface="Georgia" panose="02040502050405020303" pitchFamily="18" charset="0"/>
                <a:cs typeface="Arial" panose="020B0604020202020204" pitchFamily="34" charset="0"/>
              </a:rPr>
              <a:t>and involves the transfer, sharing or pooling of </a:t>
            </a:r>
            <a:r>
              <a:rPr lang="en-US" sz="2500" dirty="0" smtClean="0">
                <a:solidFill>
                  <a:schemeClr val="tx1"/>
                </a:solidFill>
                <a:latin typeface="Georgia" panose="02040502050405020303" pitchFamily="18" charset="0"/>
                <a:cs typeface="Arial" panose="020B0604020202020204" pitchFamily="34" charset="0"/>
              </a:rPr>
              <a:t>sovereignty</a:t>
            </a:r>
          </a:p>
          <a:p>
            <a:pPr>
              <a:lnSpc>
                <a:spcPct val="150000"/>
              </a:lnSpc>
              <a:buClr>
                <a:schemeClr val="tx1"/>
              </a:buClr>
              <a:buFont typeface="Wingdings" panose="05000000000000000000" pitchFamily="2" charset="2"/>
              <a:buChar char="Ø"/>
            </a:pPr>
            <a:r>
              <a:rPr lang="en-US" sz="2500" dirty="0" smtClean="0">
                <a:solidFill>
                  <a:schemeClr val="tx1"/>
                </a:solidFill>
                <a:latin typeface="Georgia" panose="02040502050405020303" pitchFamily="18" charset="0"/>
              </a:rPr>
              <a:t>This </a:t>
            </a:r>
            <a:r>
              <a:rPr lang="en-US" sz="2500" dirty="0">
                <a:solidFill>
                  <a:schemeClr val="tx1"/>
                </a:solidFill>
                <a:latin typeface="Georgia" panose="02040502050405020303" pitchFamily="18" charset="0"/>
              </a:rPr>
              <a:t>co-operation usually begins with </a:t>
            </a:r>
            <a:r>
              <a:rPr lang="en-US" sz="2500" u="sng" dirty="0">
                <a:solidFill>
                  <a:schemeClr val="tx1"/>
                </a:solidFill>
                <a:latin typeface="Georgia" panose="02040502050405020303" pitchFamily="18" charset="0"/>
                <a:hlinkClick r:id="rId2"/>
              </a:rPr>
              <a:t>economic</a:t>
            </a:r>
            <a:r>
              <a:rPr lang="en-US" sz="2500" dirty="0">
                <a:solidFill>
                  <a:schemeClr val="tx1"/>
                </a:solidFill>
                <a:latin typeface="Georgia" panose="02040502050405020303" pitchFamily="18" charset="0"/>
              </a:rPr>
              <a:t> integration and as it continues, comes to include </a:t>
            </a:r>
            <a:r>
              <a:rPr lang="en-US" sz="2500" dirty="0">
                <a:solidFill>
                  <a:srgbClr val="0070C0"/>
                </a:solidFill>
                <a:latin typeface="Georgia" panose="02040502050405020303" pitchFamily="18" charset="0"/>
                <a:hlinkClick r:id="rId3"/>
              </a:rPr>
              <a:t>political</a:t>
            </a:r>
            <a:r>
              <a:rPr lang="en-US" sz="2500" dirty="0">
                <a:solidFill>
                  <a:schemeClr val="tx1"/>
                </a:solidFill>
                <a:latin typeface="Georgia" panose="02040502050405020303" pitchFamily="18" charset="0"/>
              </a:rPr>
              <a:t> integration</a:t>
            </a:r>
            <a:r>
              <a:rPr lang="en-US" sz="2500" dirty="0" smtClean="0">
                <a:solidFill>
                  <a:schemeClr val="tx1"/>
                </a:solidFill>
                <a:latin typeface="Georgia" panose="02040502050405020303" pitchFamily="18" charset="0"/>
              </a:rPr>
              <a:t>.</a:t>
            </a:r>
          </a:p>
          <a:p>
            <a:pPr>
              <a:lnSpc>
                <a:spcPct val="150000"/>
              </a:lnSpc>
              <a:buClr>
                <a:schemeClr val="tx1"/>
              </a:buClr>
              <a:buFont typeface="Wingdings" panose="05000000000000000000" pitchFamily="2" charset="2"/>
              <a:buChar char="Ø"/>
            </a:pPr>
            <a:r>
              <a:rPr lang="en-US" sz="2500" dirty="0" smtClean="0">
                <a:solidFill>
                  <a:schemeClr val="tx1"/>
                </a:solidFill>
                <a:latin typeface="Georgia" panose="02040502050405020303" pitchFamily="18" charset="0"/>
                <a:cs typeface="Times New Roman" panose="02020603050405020304" pitchFamily="18" charset="0"/>
              </a:rPr>
              <a:t>It is achieved through physical and institutional </a:t>
            </a:r>
            <a:r>
              <a:rPr lang="en-US" sz="2500" dirty="0" smtClean="0">
                <a:solidFill>
                  <a:srgbClr val="0070C0"/>
                </a:solidFill>
                <a:latin typeface="Georgia" panose="02040502050405020303" pitchFamily="18" charset="0"/>
                <a:cs typeface="Times New Roman" panose="02020603050405020304" pitchFamily="18" charset="0"/>
              </a:rPr>
              <a:t>infrastructures</a:t>
            </a:r>
            <a:r>
              <a:rPr lang="en-US" sz="2400" dirty="0" smtClean="0">
                <a:solidFill>
                  <a:schemeClr val="tx1"/>
                </a:solidFill>
                <a:latin typeface="Georgia" panose="02040502050405020303" pitchFamily="18" charset="0"/>
                <a:cs typeface="Times New Roman" panose="02020603050405020304" pitchFamily="18" charset="0"/>
              </a:rPr>
              <a:t>.</a:t>
            </a:r>
          </a:p>
          <a:p>
            <a:pPr>
              <a:buClrTx/>
              <a:buFont typeface="Wingdings" panose="05000000000000000000" pitchFamily="2" charset="2"/>
              <a:buChar char="Ø"/>
            </a:pPr>
            <a:endParaRPr lang="en-IN" sz="2400" b="1" dirty="0" smtClean="0">
              <a:solidFill>
                <a:srgbClr val="0070C0"/>
              </a:solidFill>
              <a:latin typeface="Georgia" panose="02040502050405020303" pitchFamily="18" charset="0"/>
              <a:cs typeface="Times New Roman" panose="02020603050405020304" pitchFamily="18" charset="0"/>
            </a:endParaRPr>
          </a:p>
        </p:txBody>
      </p:sp>
    </p:spTree>
    <p:extLst>
      <p:ext uri="{BB962C8B-B14F-4D97-AF65-F5344CB8AC3E}">
        <p14:creationId xmlns:p14="http://schemas.microsoft.com/office/powerpoint/2010/main" val="1086184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4471"/>
            <a:ext cx="8345641" cy="900953"/>
          </a:xfrm>
        </p:spPr>
        <p:txBody>
          <a:bodyPr>
            <a:normAutofit/>
          </a:bodyPr>
          <a:lstStyle/>
          <a:p>
            <a:pPr algn="ctr"/>
            <a:r>
              <a:rPr lang="en-US" sz="2800" b="1" dirty="0" smtClean="0">
                <a:solidFill>
                  <a:srgbClr val="0070C0"/>
                </a:solidFill>
                <a:latin typeface="Georgia" panose="02040502050405020303" pitchFamily="18" charset="0"/>
                <a:cs typeface="Arial" panose="020B0604020202020204" pitchFamily="34" charset="0"/>
              </a:rPr>
              <a:t>How to study Regional Integration?</a:t>
            </a:r>
            <a:endParaRPr lang="en-US" sz="2800" b="1" dirty="0">
              <a:solidFill>
                <a:srgbClr val="0070C0"/>
              </a:solidFill>
              <a:latin typeface="Georgia" panose="02040502050405020303" pitchFamily="18" charset="0"/>
              <a:cs typeface="Arial" panose="020B0604020202020204" pitchFamily="34" charset="0"/>
            </a:endParaRPr>
          </a:p>
        </p:txBody>
      </p:sp>
      <p:sp>
        <p:nvSpPr>
          <p:cNvPr id="3" name="Content Placeholder 2"/>
          <p:cNvSpPr>
            <a:spLocks noGrp="1"/>
          </p:cNvSpPr>
          <p:nvPr>
            <p:ph idx="1"/>
          </p:nvPr>
        </p:nvSpPr>
        <p:spPr>
          <a:xfrm>
            <a:off x="389964" y="1035424"/>
            <a:ext cx="9710639" cy="5204011"/>
          </a:xfrm>
        </p:spPr>
        <p:txBody>
          <a:bodyPr>
            <a:normAutofit/>
          </a:bodyPr>
          <a:lstStyle/>
          <a:p>
            <a:pPr>
              <a:lnSpc>
                <a:spcPct val="150000"/>
              </a:lnSpc>
              <a:buClr>
                <a:schemeClr val="tx1"/>
              </a:buClr>
              <a:buFont typeface="Wingdings" panose="05000000000000000000" pitchFamily="2" charset="2"/>
              <a:buChar char="Ø"/>
            </a:pPr>
            <a:r>
              <a:rPr lang="en-IN" sz="2400" b="1" dirty="0" smtClean="0">
                <a:solidFill>
                  <a:srgbClr val="0070C0"/>
                </a:solidFill>
                <a:latin typeface="Georgia" panose="02040502050405020303" pitchFamily="18" charset="0"/>
                <a:cs typeface="Times New Roman" panose="02020603050405020304" pitchFamily="18" charset="0"/>
              </a:rPr>
              <a:t>  </a:t>
            </a:r>
            <a:r>
              <a:rPr lang="en-IN" sz="2400" b="1" i="1" dirty="0" smtClean="0">
                <a:solidFill>
                  <a:schemeClr val="tx1"/>
                </a:solidFill>
                <a:latin typeface="Georgia" panose="02040502050405020303" pitchFamily="18" charset="0"/>
                <a:cs typeface="Times New Roman" panose="02020603050405020304" pitchFamily="18" charset="0"/>
              </a:rPr>
              <a:t>Factors</a:t>
            </a:r>
            <a:r>
              <a:rPr lang="en-IN" sz="2400" b="1" dirty="0" smtClean="0">
                <a:solidFill>
                  <a:schemeClr val="tx1"/>
                </a:solidFill>
                <a:latin typeface="Georgia" panose="02040502050405020303" pitchFamily="18" charset="0"/>
                <a:cs typeface="Times New Roman" panose="02020603050405020304" pitchFamily="18" charset="0"/>
              </a:rPr>
              <a:t> of Regional Integration</a:t>
            </a:r>
          </a:p>
          <a:p>
            <a:pPr>
              <a:lnSpc>
                <a:spcPct val="150000"/>
              </a:lnSpc>
              <a:buClr>
                <a:schemeClr val="tx1"/>
              </a:buClr>
              <a:buFont typeface="Wingdings" panose="05000000000000000000" pitchFamily="2" charset="2"/>
              <a:buChar char="Ø"/>
            </a:pPr>
            <a:r>
              <a:rPr lang="en-IN" sz="2400" b="1" i="1" dirty="0" smtClean="0">
                <a:solidFill>
                  <a:schemeClr val="tx1"/>
                </a:solidFill>
                <a:latin typeface="Georgia" panose="02040502050405020303" pitchFamily="18" charset="0"/>
                <a:cs typeface="Times New Roman" panose="02020603050405020304" pitchFamily="18" charset="0"/>
              </a:rPr>
              <a:t>Process </a:t>
            </a:r>
            <a:r>
              <a:rPr lang="en-IN" sz="2400" b="1" dirty="0" smtClean="0">
                <a:solidFill>
                  <a:schemeClr val="tx1"/>
                </a:solidFill>
                <a:latin typeface="Georgia" panose="02040502050405020303" pitchFamily="18" charset="0"/>
                <a:cs typeface="Times New Roman" panose="02020603050405020304" pitchFamily="18" charset="0"/>
              </a:rPr>
              <a:t>of Regional Integration</a:t>
            </a:r>
          </a:p>
          <a:p>
            <a:pPr>
              <a:lnSpc>
                <a:spcPct val="150000"/>
              </a:lnSpc>
              <a:buClr>
                <a:schemeClr val="tx1"/>
              </a:buClr>
              <a:buFont typeface="Wingdings" panose="05000000000000000000" pitchFamily="2" charset="2"/>
              <a:buChar char="Ø"/>
            </a:pPr>
            <a:r>
              <a:rPr lang="en-IN" sz="2400" b="1" dirty="0" smtClean="0">
                <a:solidFill>
                  <a:schemeClr val="tx1"/>
                </a:solidFill>
                <a:latin typeface="Georgia" panose="02040502050405020303" pitchFamily="18" charset="0"/>
                <a:cs typeface="Times New Roman" panose="02020603050405020304" pitchFamily="18" charset="0"/>
              </a:rPr>
              <a:t>Regional Integration leading to a </a:t>
            </a:r>
            <a:r>
              <a:rPr lang="en-IN" sz="2400" b="1" i="1" dirty="0" smtClean="0">
                <a:solidFill>
                  <a:schemeClr val="tx1"/>
                </a:solidFill>
                <a:latin typeface="Georgia" panose="02040502050405020303" pitchFamily="18" charset="0"/>
                <a:cs typeface="Times New Roman" panose="02020603050405020304" pitchFamily="18" charset="0"/>
              </a:rPr>
              <a:t>Platform</a:t>
            </a:r>
          </a:p>
          <a:p>
            <a:pPr>
              <a:lnSpc>
                <a:spcPct val="150000"/>
              </a:lnSpc>
              <a:buClr>
                <a:schemeClr val="tx1"/>
              </a:buClr>
              <a:buFont typeface="Wingdings" panose="05000000000000000000" pitchFamily="2" charset="2"/>
              <a:buChar char="Ø"/>
            </a:pPr>
            <a:r>
              <a:rPr lang="en-IN" sz="2400" b="1" dirty="0" smtClean="0">
                <a:solidFill>
                  <a:schemeClr val="tx1"/>
                </a:solidFill>
                <a:latin typeface="Georgia" panose="02040502050405020303" pitchFamily="18" charset="0"/>
                <a:cs typeface="Times New Roman" panose="02020603050405020304" pitchFamily="18" charset="0"/>
              </a:rPr>
              <a:t>Regional Integration leading to an </a:t>
            </a:r>
            <a:r>
              <a:rPr lang="en-IN" sz="2400" b="1" i="1" dirty="0" smtClean="0">
                <a:solidFill>
                  <a:schemeClr val="tx1"/>
                </a:solidFill>
                <a:latin typeface="Georgia" panose="02040502050405020303" pitchFamily="18" charset="0"/>
                <a:cs typeface="Times New Roman" panose="02020603050405020304" pitchFamily="18" charset="0"/>
              </a:rPr>
              <a:t>Actor</a:t>
            </a:r>
          </a:p>
        </p:txBody>
      </p:sp>
    </p:spTree>
    <p:extLst>
      <p:ext uri="{BB962C8B-B14F-4D97-AF65-F5344CB8AC3E}">
        <p14:creationId xmlns:p14="http://schemas.microsoft.com/office/powerpoint/2010/main" val="75834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47700"/>
            <a:ext cx="14935243" cy="12963527"/>
          </a:xfrm>
          <a:solidFill>
            <a:schemeClr val="tx1">
              <a:lumMod val="95000"/>
            </a:schemeClr>
          </a:solidFill>
        </p:spPr>
        <p:txBody>
          <a:bodyPr>
            <a:normAutofit/>
          </a:bodyPr>
          <a:lstStyle/>
          <a:p>
            <a:pPr marL="0" indent="0">
              <a:buNone/>
            </a:pPr>
            <a:endParaRPr lang="en-US" sz="3600" b="1"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sz="3600" b="1" u="sng" dirty="0" smtClean="0">
              <a:solidFill>
                <a:schemeClr val="bg1"/>
              </a:solidFill>
              <a:latin typeface="Times New Roman" panose="02020603050405020304" pitchFamily="18" charset="0"/>
              <a:cs typeface="Times New Roman" panose="02020603050405020304" pitchFamily="18" charset="0"/>
            </a:endParaRPr>
          </a:p>
          <a:p>
            <a:pPr marL="0" indent="0" algn="ctr">
              <a:buNone/>
            </a:pPr>
            <a:endParaRPr lang="en-US" sz="9600" b="1" u="sng" dirty="0" smtClean="0">
              <a:solidFill>
                <a:schemeClr val="bg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endParaRPr>
          </a:p>
          <a:p>
            <a:pPr marL="0" indent="0">
              <a:buNone/>
            </a:pPr>
            <a:endParaRPr lang="en-US" sz="3600" b="1"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sz="3600" b="1"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https://image3.slideserve.com/7070991/slide4-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831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965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92000" cy="6858001"/>
          </a:xfrm>
          <a:solidFill>
            <a:schemeClr val="tx1">
              <a:lumMod val="95000"/>
            </a:schemeClr>
          </a:solidFill>
        </p:spPr>
        <p:txBody>
          <a:bodyPr>
            <a:normAutofit fontScale="25000" lnSpcReduction="20000"/>
          </a:bodyPr>
          <a:lstStyle/>
          <a:p>
            <a:pPr marL="0" indent="0">
              <a:buNone/>
            </a:pPr>
            <a:endParaRPr lang="en-US" sz="3600" b="1" dirty="0" smtClean="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ClrTx/>
              <a:buFont typeface="Wingdings" panose="05000000000000000000" pitchFamily="2" charset="2"/>
              <a:buChar char="Ø"/>
            </a:pPr>
            <a:endParaRPr lang="en-US" sz="9600" b="1" dirty="0" smtClean="0">
              <a:solidFill>
                <a:schemeClr val="bg1"/>
              </a:solidFill>
              <a:latin typeface="Georgia" panose="02040502050405020303" pitchFamily="18" charset="0"/>
              <a:cs typeface="Arial" panose="020B0604020202020204" pitchFamily="34" charset="0"/>
            </a:endParaRPr>
          </a:p>
          <a:p>
            <a:pPr algn="just">
              <a:buClrTx/>
              <a:buFont typeface="Wingdings" panose="05000000000000000000" pitchFamily="2" charset="2"/>
              <a:buChar char="Ø"/>
            </a:pPr>
            <a:r>
              <a:rPr lang="en-US" sz="9600" b="1" dirty="0" smtClean="0">
                <a:solidFill>
                  <a:schemeClr val="bg1"/>
                </a:solidFill>
                <a:latin typeface="Georgia" panose="02040502050405020303" pitchFamily="18" charset="0"/>
                <a:cs typeface="Arial" panose="020B0604020202020204" pitchFamily="34" charset="0"/>
              </a:rPr>
              <a:t>European Integration vs. Asian Integration</a:t>
            </a:r>
          </a:p>
          <a:p>
            <a:pPr algn="just">
              <a:buClrTx/>
              <a:buSzPct val="100000"/>
              <a:buFont typeface="Book Antiqua" panose="02040602050305030304" pitchFamily="18" charset="0"/>
              <a:buChar char="•"/>
            </a:pPr>
            <a:r>
              <a:rPr lang="en-US" sz="9600" i="1" dirty="0" smtClean="0">
                <a:solidFill>
                  <a:srgbClr val="0070C0"/>
                </a:solidFill>
                <a:latin typeface="Georgia" panose="02040502050405020303" pitchFamily="18" charset="0"/>
                <a:cs typeface="Arial" panose="020B0604020202020204" pitchFamily="34" charset="0"/>
              </a:rPr>
              <a:t>European ‘hard integration’</a:t>
            </a:r>
            <a:r>
              <a:rPr lang="en-US" sz="9600" dirty="0" smtClean="0">
                <a:solidFill>
                  <a:schemeClr val="bg1"/>
                </a:solidFill>
                <a:latin typeface="Georgia" panose="02040502050405020303" pitchFamily="18" charset="0"/>
                <a:cs typeface="Arial" panose="020B0604020202020204" pitchFamily="34" charset="0"/>
              </a:rPr>
              <a:t>……….implemented through formal political and institutional arrangements; decisions are legally binding</a:t>
            </a:r>
          </a:p>
          <a:p>
            <a:pPr algn="just">
              <a:buClrTx/>
              <a:buSzPct val="100000"/>
              <a:buFont typeface="Book Antiqua" panose="02040602050305030304" pitchFamily="18" charset="0"/>
              <a:buChar char="•"/>
            </a:pPr>
            <a:r>
              <a:rPr lang="en-US" sz="9600" i="1" dirty="0" smtClean="0">
                <a:solidFill>
                  <a:srgbClr val="0070C0"/>
                </a:solidFill>
                <a:latin typeface="Georgia" panose="02040502050405020303" pitchFamily="18" charset="0"/>
                <a:cs typeface="Arial" panose="020B0604020202020204" pitchFamily="34" charset="0"/>
              </a:rPr>
              <a:t>Asian ‘soft integration</a:t>
            </a:r>
            <a:r>
              <a:rPr lang="en-US" sz="9600" i="1" dirty="0" smtClean="0">
                <a:solidFill>
                  <a:schemeClr val="bg1"/>
                </a:solidFill>
                <a:latin typeface="Georgia" panose="02040502050405020303" pitchFamily="18" charset="0"/>
                <a:cs typeface="Arial" panose="020B0604020202020204" pitchFamily="34" charset="0"/>
              </a:rPr>
              <a:t>’</a:t>
            </a:r>
            <a:r>
              <a:rPr lang="en-US" sz="9600" dirty="0" smtClean="0">
                <a:solidFill>
                  <a:schemeClr val="bg1"/>
                </a:solidFill>
                <a:latin typeface="Georgia" panose="02040502050405020303" pitchFamily="18" charset="0"/>
                <a:cs typeface="Arial" panose="020B0604020202020204" pitchFamily="34" charset="0"/>
              </a:rPr>
              <a:t>…………open integration; market-driven integration; implemented through transnational networks; formal institutions do not exist</a:t>
            </a:r>
          </a:p>
          <a:p>
            <a:pPr algn="just">
              <a:buClrTx/>
              <a:buSzPct val="100000"/>
              <a:buFont typeface="Book Antiqua" panose="02040602050305030304" pitchFamily="18" charset="0"/>
              <a:buChar char="•"/>
            </a:pPr>
            <a:r>
              <a:rPr lang="en-US" sz="9600" dirty="0" smtClean="0">
                <a:solidFill>
                  <a:schemeClr val="bg1"/>
                </a:solidFill>
                <a:latin typeface="Georgia" panose="02040502050405020303" pitchFamily="18" charset="0"/>
                <a:cs typeface="Arial" panose="020B0604020202020204" pitchFamily="34" charset="0"/>
              </a:rPr>
              <a:t>Different histories, cultural backgrounds and experiences</a:t>
            </a:r>
          </a:p>
          <a:p>
            <a:pPr>
              <a:buClrTx/>
              <a:buFont typeface="Arial" panose="020B0604020202020204" pitchFamily="34" charset="0"/>
              <a:buChar char="•"/>
            </a:pPr>
            <a:r>
              <a:rPr lang="en-US" sz="9600" i="1" dirty="0">
                <a:solidFill>
                  <a:srgbClr val="0070C0"/>
                </a:solidFill>
                <a:latin typeface="Georgia" panose="02040502050405020303" pitchFamily="18" charset="0"/>
              </a:rPr>
              <a:t>How can the relative weakness of formal institutions in Asia be explained</a:t>
            </a:r>
            <a:r>
              <a:rPr lang="en-US" sz="9600" dirty="0">
                <a:solidFill>
                  <a:srgbClr val="0070C0"/>
                </a:solidFill>
                <a:latin typeface="Georgia" panose="02040502050405020303" pitchFamily="18" charset="0"/>
              </a:rPr>
              <a:t>? </a:t>
            </a:r>
            <a:r>
              <a:rPr lang="en-US" sz="9600" dirty="0" smtClean="0">
                <a:solidFill>
                  <a:schemeClr val="bg1"/>
                </a:solidFill>
                <a:latin typeface="Georgia" panose="02040502050405020303" pitchFamily="18" charset="0"/>
              </a:rPr>
              <a:t>A comparison </a:t>
            </a:r>
            <a:r>
              <a:rPr lang="en-US" sz="9600" dirty="0">
                <a:solidFill>
                  <a:schemeClr val="bg1"/>
                </a:solidFill>
                <a:latin typeface="Georgia" panose="02040502050405020303" pitchFamily="18" charset="0"/>
              </a:rPr>
              <a:t>with the EU suggests two answers: different international norms </a:t>
            </a:r>
            <a:r>
              <a:rPr lang="en-US" sz="9600" dirty="0" smtClean="0">
                <a:solidFill>
                  <a:schemeClr val="bg1"/>
                </a:solidFill>
                <a:latin typeface="Georgia" panose="02040502050405020303" pitchFamily="18" charset="0"/>
              </a:rPr>
              <a:t>and domestic </a:t>
            </a:r>
            <a:r>
              <a:rPr lang="en-US" sz="9600" dirty="0">
                <a:solidFill>
                  <a:schemeClr val="bg1"/>
                </a:solidFill>
                <a:latin typeface="Georgia" panose="02040502050405020303" pitchFamily="18" charset="0"/>
              </a:rPr>
              <a:t>state structures in Asia and </a:t>
            </a:r>
            <a:r>
              <a:rPr lang="en-US" sz="9600" dirty="0" smtClean="0">
                <a:solidFill>
                  <a:schemeClr val="bg1"/>
                </a:solidFill>
                <a:latin typeface="Georgia" panose="02040502050405020303" pitchFamily="18" charset="0"/>
              </a:rPr>
              <a:t>Europe</a:t>
            </a:r>
          </a:p>
          <a:p>
            <a:pPr>
              <a:buClrTx/>
              <a:buFont typeface="Arial" panose="020B0604020202020204" pitchFamily="34" charset="0"/>
              <a:buChar char="•"/>
            </a:pPr>
            <a:r>
              <a:rPr lang="en-US" sz="9600" dirty="0" smtClean="0">
                <a:solidFill>
                  <a:srgbClr val="0070C0"/>
                </a:solidFill>
                <a:latin typeface="Georgia" panose="02040502050405020303" pitchFamily="18" charset="0"/>
                <a:cs typeface="Arial" panose="020B0604020202020204" pitchFamily="34" charset="0"/>
              </a:rPr>
              <a:t>US promoted multilateralism in Europe but not in Asia</a:t>
            </a:r>
            <a:r>
              <a:rPr lang="en-US" sz="9600" dirty="0" smtClean="0">
                <a:solidFill>
                  <a:schemeClr val="bg1"/>
                </a:solidFill>
                <a:latin typeface="Georgia" panose="02040502050405020303" pitchFamily="18" charset="0"/>
                <a:cs typeface="Arial" panose="020B0604020202020204" pitchFamily="34" charset="0"/>
              </a:rPr>
              <a:t>; Asian states lack democratic domestic structures</a:t>
            </a:r>
          </a:p>
          <a:p>
            <a:pPr>
              <a:buClrTx/>
              <a:buFont typeface="Wingdings" panose="05000000000000000000" pitchFamily="2" charset="2"/>
              <a:buChar char="Ø"/>
            </a:pPr>
            <a:r>
              <a:rPr lang="en-US" sz="9600" b="1" dirty="0" smtClean="0">
                <a:solidFill>
                  <a:schemeClr val="bg1"/>
                </a:solidFill>
                <a:latin typeface="Georgia" panose="02040502050405020303" pitchFamily="18" charset="0"/>
                <a:cs typeface="Arial" panose="020B0604020202020204" pitchFamily="34" charset="0"/>
              </a:rPr>
              <a:t>South Asia as Least Integrated Region in the World</a:t>
            </a:r>
          </a:p>
          <a:p>
            <a:pPr>
              <a:buClrTx/>
              <a:buFont typeface="Wingdings" panose="05000000000000000000" pitchFamily="2" charset="2"/>
              <a:buChar char="Ø"/>
            </a:pPr>
            <a:r>
              <a:rPr lang="en-US" sz="9600" dirty="0">
                <a:solidFill>
                  <a:schemeClr val="bg1"/>
                </a:solidFill>
                <a:latin typeface="Georgia" panose="02040502050405020303" pitchFamily="18" charset="0"/>
              </a:rPr>
              <a:t>Around the world, trade has played a critical role in reducing poverty. Some of the most successful countries in East Asia, Europe, and North America owe much of their success to strong trade relations with their neighbors. However, South Asian countries have yet to reap the benefits of proximity. </a:t>
            </a:r>
            <a:r>
              <a:rPr lang="en-US" sz="9600" dirty="0">
                <a:solidFill>
                  <a:srgbClr val="0070C0"/>
                </a:solidFill>
                <a:latin typeface="Georgia" panose="02040502050405020303" pitchFamily="18" charset="0"/>
              </a:rPr>
              <a:t>Intraregional trade accounts for a little more than 5 percent of South Asia’s total trade, compared with 50 percent in East Asia and the Pacific and 22 percent in Sub-Saharan Africa. </a:t>
            </a:r>
            <a:endParaRPr lang="en-US" sz="9600" dirty="0" smtClean="0">
              <a:solidFill>
                <a:srgbClr val="0070C0"/>
              </a:solidFill>
              <a:latin typeface="Georgia" panose="02040502050405020303" pitchFamily="18" charset="0"/>
            </a:endParaRPr>
          </a:p>
          <a:p>
            <a:pPr>
              <a:buClrTx/>
              <a:buFont typeface="Wingdings" panose="05000000000000000000" pitchFamily="2" charset="2"/>
              <a:buChar char="Ø"/>
            </a:pPr>
            <a:endParaRPr lang="en-US" sz="8000" b="1"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8000" b="1" u="sng" dirty="0" smtClean="0">
              <a:latin typeface="Book Antiqua" panose="02040602050305030304" pitchFamily="18"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29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US" sz="8800" dirty="0">
              <a:latin typeface="Book Antiqua" panose="02040602050305030304" pitchFamily="18" charset="0"/>
              <a:cs typeface="Times New Roman" panose="02020603050405020304" pitchFamily="18" charset="0"/>
            </a:endParaRPr>
          </a:p>
          <a:p>
            <a:pPr algn="just">
              <a:buFont typeface="Wingdings" panose="05000000000000000000" pitchFamily="2" charset="2"/>
              <a:buChar char="Ø"/>
            </a:pPr>
            <a:endParaRPr lang="en-US" sz="8800" dirty="0" smtClean="0">
              <a:latin typeface="Book Antiqua" panose="02040602050305030304" pitchFamily="18" charset="0"/>
              <a:cs typeface="Times New Roman" panose="02020603050405020304" pitchFamily="18" charset="0"/>
            </a:endParaRPr>
          </a:p>
          <a:p>
            <a:pPr marL="0" indent="0" algn="just">
              <a:buNone/>
            </a:pPr>
            <a:endParaRPr lang="en-US" sz="3800" b="1" u="sng" dirty="0" smtClean="0">
              <a:solidFill>
                <a:schemeClr val="bg1"/>
              </a:solidFill>
              <a:latin typeface="Book Antiqua" panose="02040602050305030304" pitchFamily="18" charset="0"/>
              <a:cs typeface="Times New Roman" panose="02020603050405020304" pitchFamily="18" charset="0"/>
            </a:endParaRPr>
          </a:p>
          <a:p>
            <a:pPr marL="0" indent="0" algn="ctr">
              <a:buNone/>
            </a:pPr>
            <a:endParaRPr lang="en-US" sz="9600" b="1" u="sng" dirty="0" smtClean="0">
              <a:solidFill>
                <a:schemeClr val="bg1"/>
              </a:solidFill>
              <a:latin typeface="Times New Roman" panose="02020603050405020304" pitchFamily="18" charset="0"/>
              <a:cs typeface="Times New Roman" panose="02020603050405020304" pitchFamily="18" charset="0"/>
            </a:endParaRPr>
          </a:p>
          <a:p>
            <a:pPr marL="0" indent="0" algn="ctr">
              <a:buNone/>
            </a:pPr>
            <a:endParaRPr lang="en-US" sz="8800" dirty="0" smtClean="0">
              <a:ln>
                <a:solidFill>
                  <a:schemeClr val="bg1"/>
                </a:solidFill>
              </a:ln>
              <a:solidFill>
                <a:schemeClr val="bg1">
                  <a:lumMod val="65000"/>
                  <a:lumOff val="35000"/>
                </a:schemeClr>
              </a:solidFill>
              <a:latin typeface="Times New Roman" panose="02020603050405020304" pitchFamily="18" charset="0"/>
              <a:cs typeface="Times New Roman" panose="02020603050405020304" pitchFamily="18" charset="0"/>
            </a:endParaRPr>
          </a:p>
          <a:p>
            <a:pPr marL="0" indent="0">
              <a:buNone/>
            </a:pPr>
            <a:r>
              <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endPar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endParaRPr>
          </a:p>
          <a:p>
            <a:pPr marL="0" indent="0">
              <a:buNone/>
            </a:pPr>
            <a:endParaRPr lang="en-US" sz="3600" b="1"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7179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92000" cy="6858001"/>
          </a:xfrm>
          <a:solidFill>
            <a:schemeClr val="tx1">
              <a:lumMod val="95000"/>
            </a:schemeClr>
          </a:solidFill>
        </p:spPr>
        <p:txBody>
          <a:bodyPr>
            <a:normAutofit fontScale="25000" lnSpcReduction="20000"/>
          </a:bodyPr>
          <a:lstStyle/>
          <a:p>
            <a:pPr marL="0" indent="0">
              <a:buNone/>
            </a:pPr>
            <a:endParaRPr lang="en-US" sz="3600" b="1" dirty="0" smtClean="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ClrTx/>
              <a:buFont typeface="Wingdings" panose="05000000000000000000" pitchFamily="2" charset="2"/>
              <a:buChar char="Ø"/>
            </a:pPr>
            <a:endParaRPr lang="en-US" sz="12800" b="1" u="sng" dirty="0" smtClean="0">
              <a:solidFill>
                <a:schemeClr val="bg1"/>
              </a:solidFill>
              <a:latin typeface="Georgia" panose="02040502050405020303" pitchFamily="18" charset="0"/>
              <a:cs typeface="Arial" panose="020B0604020202020204" pitchFamily="34" charset="0"/>
            </a:endParaRPr>
          </a:p>
          <a:p>
            <a:pPr marL="0" indent="0" algn="just">
              <a:buClrTx/>
              <a:buNone/>
            </a:pPr>
            <a:r>
              <a:rPr lang="en-US" sz="12800" b="1" u="sng" dirty="0" smtClean="0">
                <a:solidFill>
                  <a:schemeClr val="bg1"/>
                </a:solidFill>
                <a:latin typeface="Georgia" panose="02040502050405020303" pitchFamily="18" charset="0"/>
                <a:cs typeface="Arial" panose="020B0604020202020204" pitchFamily="34" charset="0"/>
              </a:rPr>
              <a:t> Structural Factors of RI in Europe</a:t>
            </a:r>
          </a:p>
          <a:p>
            <a:pPr algn="just">
              <a:buFont typeface="Wingdings" panose="05000000000000000000" pitchFamily="2" charset="2"/>
              <a:buChar char="Ø"/>
            </a:pPr>
            <a:endParaRPr lang="en-US" sz="9600" dirty="0" smtClean="0">
              <a:ln>
                <a:solidFill>
                  <a:schemeClr val="bg1">
                    <a:lumMod val="85000"/>
                    <a:lumOff val="15000"/>
                  </a:schemeClr>
                </a:solidFill>
              </a:ln>
              <a:latin typeface="Georgia" panose="02040502050405020303" pitchFamily="18" charset="0"/>
            </a:endParaRPr>
          </a:p>
          <a:p>
            <a:pPr algn="just">
              <a:buFont typeface="Wingdings" panose="05000000000000000000" pitchFamily="2" charset="2"/>
              <a:buChar char="Ø"/>
            </a:pPr>
            <a:r>
              <a:rPr lang="en-US" sz="9600" dirty="0" smtClean="0">
                <a:ln>
                  <a:solidFill>
                    <a:schemeClr val="bg1">
                      <a:lumMod val="85000"/>
                      <a:lumOff val="15000"/>
                    </a:schemeClr>
                  </a:solidFill>
                </a:ln>
                <a:latin typeface="Georgia" panose="02040502050405020303" pitchFamily="18" charset="0"/>
              </a:rPr>
              <a:t>Lasting </a:t>
            </a:r>
            <a:r>
              <a:rPr lang="en-US" sz="9600" dirty="0">
                <a:ln>
                  <a:solidFill>
                    <a:schemeClr val="bg1">
                      <a:lumMod val="85000"/>
                      <a:lumOff val="15000"/>
                    </a:schemeClr>
                  </a:solidFill>
                </a:ln>
                <a:latin typeface="Georgia" panose="02040502050405020303" pitchFamily="18" charset="0"/>
              </a:rPr>
              <a:t>Peace in European Continent </a:t>
            </a:r>
          </a:p>
          <a:p>
            <a:pPr algn="just">
              <a:buFont typeface="Arial" panose="020B0604020202020204" pitchFamily="34" charset="0"/>
              <a:buChar char="•"/>
            </a:pPr>
            <a:r>
              <a:rPr lang="en-US" sz="9600" dirty="0">
                <a:ln>
                  <a:solidFill>
                    <a:schemeClr val="bg1">
                      <a:lumMod val="85000"/>
                      <a:lumOff val="15000"/>
                    </a:schemeClr>
                  </a:solidFill>
                </a:ln>
                <a:latin typeface="Georgia" panose="02040502050405020303" pitchFamily="18" charset="0"/>
              </a:rPr>
              <a:t>A moral idea; a new European Idea</a:t>
            </a:r>
          </a:p>
          <a:p>
            <a:pPr algn="just">
              <a:buFont typeface="Arial" panose="020B0604020202020204" pitchFamily="34" charset="0"/>
              <a:buChar char="•"/>
            </a:pPr>
            <a:r>
              <a:rPr lang="en-US" sz="9600" dirty="0">
                <a:ln>
                  <a:solidFill>
                    <a:schemeClr val="bg1">
                      <a:lumMod val="85000"/>
                      <a:lumOff val="15000"/>
                    </a:schemeClr>
                  </a:solidFill>
                </a:ln>
                <a:latin typeface="Georgia" panose="02040502050405020303" pitchFamily="18" charset="0"/>
              </a:rPr>
              <a:t>Desire for European peace required to address the ‘German Problem’</a:t>
            </a:r>
          </a:p>
          <a:p>
            <a:pPr algn="just">
              <a:buFont typeface="Arial" panose="020B0604020202020204" pitchFamily="34" charset="0"/>
              <a:buChar char="•"/>
            </a:pPr>
            <a:r>
              <a:rPr lang="en-US" sz="9600" dirty="0">
                <a:ln>
                  <a:solidFill>
                    <a:schemeClr val="bg1">
                      <a:lumMod val="85000"/>
                      <a:lumOff val="15000"/>
                    </a:schemeClr>
                  </a:solidFill>
                </a:ln>
                <a:latin typeface="Georgia" panose="02040502050405020303" pitchFamily="18" charset="0"/>
              </a:rPr>
              <a:t>The most important motive behind the movement for European integration is the need to attach Germany permanently to Western Europe, but in such a manner that she cannot dominate it.</a:t>
            </a:r>
          </a:p>
          <a:p>
            <a:pPr algn="just">
              <a:buFont typeface="Wingdings" panose="05000000000000000000" pitchFamily="2" charset="2"/>
              <a:buChar char="Ø"/>
            </a:pPr>
            <a:r>
              <a:rPr lang="en-US" sz="9600" dirty="0">
                <a:ln>
                  <a:solidFill>
                    <a:schemeClr val="bg1">
                      <a:lumMod val="85000"/>
                      <a:lumOff val="15000"/>
                    </a:schemeClr>
                  </a:solidFill>
                </a:ln>
                <a:latin typeface="Georgia" panose="02040502050405020303" pitchFamily="18" charset="0"/>
              </a:rPr>
              <a:t> Soviet Threat</a:t>
            </a:r>
          </a:p>
          <a:p>
            <a:pPr algn="just">
              <a:buFont typeface="Wingdings" panose="05000000000000000000" pitchFamily="2" charset="2"/>
              <a:buChar char="§"/>
            </a:pPr>
            <a:r>
              <a:rPr lang="en-US" sz="9600" dirty="0">
                <a:ln>
                  <a:solidFill>
                    <a:schemeClr val="bg1">
                      <a:lumMod val="85000"/>
                      <a:lumOff val="15000"/>
                    </a:schemeClr>
                  </a:solidFill>
                </a:ln>
                <a:latin typeface="Georgia" panose="02040502050405020303" pitchFamily="18" charset="0"/>
              </a:rPr>
              <a:t>European integration encouraged by the United States and for many years stimulated by fear of the Soviet Union (USSR).</a:t>
            </a:r>
          </a:p>
          <a:p>
            <a:pPr algn="just">
              <a:buFont typeface="Wingdings" panose="05000000000000000000" pitchFamily="2" charset="2"/>
              <a:buChar char="Ø"/>
            </a:pPr>
            <a:r>
              <a:rPr lang="en-US" sz="9600" dirty="0">
                <a:ln>
                  <a:solidFill>
                    <a:schemeClr val="bg1">
                      <a:lumMod val="85000"/>
                      <a:lumOff val="15000"/>
                    </a:schemeClr>
                  </a:solidFill>
                </a:ln>
                <a:latin typeface="Georgia" panose="02040502050405020303" pitchFamily="18" charset="0"/>
              </a:rPr>
              <a:t> Socio-economic Factors</a:t>
            </a:r>
          </a:p>
          <a:p>
            <a:pPr algn="just">
              <a:buFont typeface="Wingdings" panose="05000000000000000000" pitchFamily="2" charset="2"/>
              <a:buChar char="§"/>
            </a:pPr>
            <a:r>
              <a:rPr lang="en-US" sz="9600" dirty="0">
                <a:ln>
                  <a:solidFill>
                    <a:schemeClr val="bg1">
                      <a:lumMod val="85000"/>
                      <a:lumOff val="15000"/>
                    </a:schemeClr>
                  </a:solidFill>
                </a:ln>
                <a:latin typeface="Georgia" panose="02040502050405020303" pitchFamily="18" charset="0"/>
              </a:rPr>
              <a:t>WWII caused socio-economic devastation to European nations. Britain, which had been the world’s greatest trading nation in 1914, was now a debtor. Socio-economic recovery was important to regain political legitimacy. This was possible through cooperation and working together.</a:t>
            </a:r>
          </a:p>
          <a:p>
            <a:pPr>
              <a:buClrTx/>
              <a:buFont typeface="Wingdings" panose="05000000000000000000" pitchFamily="2" charset="2"/>
              <a:buChar char="Ø"/>
            </a:pPr>
            <a:endParaRPr lang="en-US" sz="8000" b="1"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8000" b="1" u="sng" dirty="0" smtClean="0">
              <a:latin typeface="Book Antiqua" panose="02040602050305030304" pitchFamily="18"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29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US" sz="8800" dirty="0">
              <a:latin typeface="Book Antiqua" panose="02040602050305030304" pitchFamily="18" charset="0"/>
              <a:cs typeface="Times New Roman" panose="02020603050405020304" pitchFamily="18" charset="0"/>
            </a:endParaRPr>
          </a:p>
          <a:p>
            <a:pPr algn="just">
              <a:buFont typeface="Wingdings" panose="05000000000000000000" pitchFamily="2" charset="2"/>
              <a:buChar char="Ø"/>
            </a:pPr>
            <a:endParaRPr lang="en-US" sz="8800" dirty="0" smtClean="0">
              <a:latin typeface="Book Antiqua" panose="02040602050305030304" pitchFamily="18" charset="0"/>
              <a:cs typeface="Times New Roman" panose="02020603050405020304" pitchFamily="18" charset="0"/>
            </a:endParaRPr>
          </a:p>
          <a:p>
            <a:pPr marL="0" indent="0" algn="just">
              <a:buNone/>
            </a:pPr>
            <a:endParaRPr lang="en-US" sz="3800" b="1" u="sng" dirty="0" smtClean="0">
              <a:solidFill>
                <a:schemeClr val="bg1"/>
              </a:solidFill>
              <a:latin typeface="Book Antiqua" panose="02040602050305030304" pitchFamily="18" charset="0"/>
              <a:cs typeface="Times New Roman" panose="02020603050405020304" pitchFamily="18" charset="0"/>
            </a:endParaRPr>
          </a:p>
          <a:p>
            <a:pPr marL="0" indent="0" algn="ctr">
              <a:buNone/>
            </a:pPr>
            <a:endParaRPr lang="en-US" sz="9600" b="1" u="sng" dirty="0" smtClean="0">
              <a:solidFill>
                <a:schemeClr val="bg1"/>
              </a:solidFill>
              <a:latin typeface="Times New Roman" panose="02020603050405020304" pitchFamily="18" charset="0"/>
              <a:cs typeface="Times New Roman" panose="02020603050405020304" pitchFamily="18" charset="0"/>
            </a:endParaRPr>
          </a:p>
          <a:p>
            <a:pPr marL="0" indent="0" algn="ctr">
              <a:buNone/>
            </a:pPr>
            <a:endParaRPr lang="en-US" sz="8800" dirty="0" smtClean="0">
              <a:ln>
                <a:solidFill>
                  <a:schemeClr val="bg1"/>
                </a:solidFill>
              </a:ln>
              <a:solidFill>
                <a:schemeClr val="bg1">
                  <a:lumMod val="65000"/>
                  <a:lumOff val="35000"/>
                </a:schemeClr>
              </a:solidFill>
              <a:latin typeface="Times New Roman" panose="02020603050405020304" pitchFamily="18" charset="0"/>
              <a:cs typeface="Times New Roman" panose="02020603050405020304" pitchFamily="18" charset="0"/>
            </a:endParaRPr>
          </a:p>
          <a:p>
            <a:pPr marL="0" indent="0">
              <a:buNone/>
            </a:pPr>
            <a:r>
              <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endPar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endParaRPr>
          </a:p>
          <a:p>
            <a:pPr marL="0" indent="0">
              <a:buNone/>
            </a:pPr>
            <a:endParaRPr lang="en-US" sz="3600" b="1"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4036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92000" cy="6858001"/>
          </a:xfrm>
          <a:solidFill>
            <a:schemeClr val="tx1">
              <a:lumMod val="95000"/>
            </a:schemeClr>
          </a:solidFill>
        </p:spPr>
        <p:txBody>
          <a:bodyPr>
            <a:normAutofit fontScale="25000" lnSpcReduction="20000"/>
          </a:bodyPr>
          <a:lstStyle/>
          <a:p>
            <a:pPr marL="0" indent="0">
              <a:buNone/>
            </a:pPr>
            <a:endParaRPr lang="en-US" sz="3600" b="1" dirty="0" smtClean="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r>
              <a:rPr lang="en-US" sz="11200" b="1" u="sng" dirty="0" smtClean="0">
                <a:latin typeface="Georgia" panose="02040502050405020303" pitchFamily="18" charset="0"/>
                <a:cs typeface="Arial" panose="020B0604020202020204" pitchFamily="34" charset="0"/>
              </a:rPr>
              <a:t>SOUTH </a:t>
            </a:r>
            <a:r>
              <a:rPr lang="en-US" sz="11200" b="1" u="sng" dirty="0">
                <a:latin typeface="Georgia" panose="02040502050405020303" pitchFamily="18" charset="0"/>
                <a:cs typeface="Arial" panose="020B0604020202020204" pitchFamily="34" charset="0"/>
              </a:rPr>
              <a:t>ASIA-THE ENVIRONMENT</a:t>
            </a:r>
            <a:endParaRPr lang="en-US" sz="11200" b="1" u="sng" dirty="0" smtClean="0">
              <a:latin typeface="Georgia" panose="02040502050405020303" pitchFamily="18" charset="0"/>
              <a:cs typeface="Arial" panose="020B0604020202020204" pitchFamily="34" charset="0"/>
            </a:endParaRPr>
          </a:p>
          <a:p>
            <a:pPr algn="just">
              <a:lnSpc>
                <a:spcPct val="150000"/>
              </a:lnSpc>
            </a:pPr>
            <a:endParaRPr lang="en-US" sz="9600" dirty="0" smtClean="0">
              <a:latin typeface="Georgia" panose="02040502050405020303" pitchFamily="18" charset="0"/>
              <a:cs typeface="Arial" panose="020B0604020202020204" pitchFamily="34" charset="0"/>
            </a:endParaRPr>
          </a:p>
          <a:p>
            <a:pPr algn="just">
              <a:lnSpc>
                <a:spcPct val="150000"/>
              </a:lnSpc>
            </a:pPr>
            <a:r>
              <a:rPr lang="en-US" sz="10000" dirty="0" smtClean="0">
                <a:latin typeface="Georgia" panose="02040502050405020303" pitchFamily="18" charset="0"/>
                <a:cs typeface="Arial" panose="020B0604020202020204" pitchFamily="34" charset="0"/>
              </a:rPr>
              <a:t>South </a:t>
            </a:r>
            <a:r>
              <a:rPr lang="en-US" sz="10000" dirty="0">
                <a:latin typeface="Georgia" panose="02040502050405020303" pitchFamily="18" charset="0"/>
                <a:cs typeface="Arial" panose="020B0604020202020204" pitchFamily="34" charset="0"/>
              </a:rPr>
              <a:t>Asia comprises Bangladesh, Bhutan, India, the Maldives, Nepal, Pakistan and Sri Lanka. Afghanistan joined the SAARC in 2005</a:t>
            </a:r>
          </a:p>
          <a:p>
            <a:pPr algn="just">
              <a:lnSpc>
                <a:spcPct val="150000"/>
              </a:lnSpc>
            </a:pPr>
            <a:r>
              <a:rPr lang="en-US" sz="10000" dirty="0">
                <a:solidFill>
                  <a:srgbClr val="D3BA68"/>
                </a:solidFill>
                <a:latin typeface="Georgia" panose="02040502050405020303" pitchFamily="18" charset="0"/>
                <a:cs typeface="Arial" panose="020B0604020202020204" pitchFamily="34" charset="0"/>
              </a:rPr>
              <a:t>South Asia is distinctly characterized by complex security issues, multiple inter-state disputes; yet a highly untapped economic potential</a:t>
            </a:r>
          </a:p>
          <a:p>
            <a:pPr algn="just">
              <a:lnSpc>
                <a:spcPct val="150000"/>
              </a:lnSpc>
            </a:pPr>
            <a:r>
              <a:rPr lang="en-US" sz="10000" dirty="0">
                <a:latin typeface="Georgia" panose="02040502050405020303" pitchFamily="18" charset="0"/>
                <a:cs typeface="Arial" panose="020B0604020202020204" pitchFamily="34" charset="0"/>
              </a:rPr>
              <a:t>The challenges faced by the region are based on deep rooted and historic differences</a:t>
            </a: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ClrTx/>
              <a:buFont typeface="Wingdings" panose="05000000000000000000" pitchFamily="2" charset="2"/>
              <a:buChar char="Ø"/>
            </a:pPr>
            <a:endParaRPr lang="en-US" sz="8000" dirty="0">
              <a:latin typeface="Arial" panose="020B0604020202020204" pitchFamily="34" charset="0"/>
              <a:cs typeface="Arial" panose="020B0604020202020204" pitchFamily="34" charset="0"/>
            </a:endParaRPr>
          </a:p>
          <a:p>
            <a:pPr marL="0" indent="0" algn="just">
              <a:buNone/>
            </a:pPr>
            <a:endParaRPr lang="en-US" sz="8000" b="1" u="sng" dirty="0" smtClean="0">
              <a:latin typeface="Book Antiqua" panose="02040602050305030304" pitchFamily="18"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29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US" sz="8800" dirty="0">
              <a:latin typeface="Book Antiqua" panose="02040602050305030304" pitchFamily="18" charset="0"/>
              <a:cs typeface="Times New Roman" panose="02020603050405020304" pitchFamily="18" charset="0"/>
            </a:endParaRPr>
          </a:p>
          <a:p>
            <a:pPr algn="just">
              <a:buFont typeface="Wingdings" panose="05000000000000000000" pitchFamily="2" charset="2"/>
              <a:buChar char="Ø"/>
            </a:pPr>
            <a:endParaRPr lang="en-US" sz="8800" dirty="0" smtClean="0">
              <a:latin typeface="Book Antiqua" panose="02040602050305030304" pitchFamily="18" charset="0"/>
              <a:cs typeface="Times New Roman" panose="02020603050405020304" pitchFamily="18" charset="0"/>
            </a:endParaRPr>
          </a:p>
          <a:p>
            <a:pPr marL="0" indent="0" algn="just">
              <a:buNone/>
            </a:pPr>
            <a:endParaRPr lang="en-US" sz="3800" b="1" u="sng" dirty="0" smtClean="0">
              <a:solidFill>
                <a:schemeClr val="bg1"/>
              </a:solidFill>
              <a:latin typeface="Book Antiqua" panose="02040602050305030304" pitchFamily="18" charset="0"/>
              <a:cs typeface="Times New Roman" panose="02020603050405020304" pitchFamily="18" charset="0"/>
            </a:endParaRPr>
          </a:p>
          <a:p>
            <a:pPr marL="0" indent="0" algn="ctr">
              <a:buNone/>
            </a:pPr>
            <a:endParaRPr lang="en-US" sz="9600" b="1" u="sng" dirty="0" smtClean="0">
              <a:solidFill>
                <a:schemeClr val="bg1"/>
              </a:solidFill>
              <a:latin typeface="Times New Roman" panose="02020603050405020304" pitchFamily="18" charset="0"/>
              <a:cs typeface="Times New Roman" panose="02020603050405020304" pitchFamily="18" charset="0"/>
            </a:endParaRPr>
          </a:p>
          <a:p>
            <a:pPr marL="0" indent="0" algn="ctr">
              <a:buNone/>
            </a:pPr>
            <a:endParaRPr lang="en-US" sz="8800" dirty="0" smtClean="0">
              <a:ln>
                <a:solidFill>
                  <a:schemeClr val="bg1"/>
                </a:solidFill>
              </a:ln>
              <a:solidFill>
                <a:schemeClr val="bg1">
                  <a:lumMod val="65000"/>
                  <a:lumOff val="35000"/>
                </a:schemeClr>
              </a:solidFill>
              <a:latin typeface="Times New Roman" panose="02020603050405020304" pitchFamily="18" charset="0"/>
              <a:cs typeface="Times New Roman" panose="02020603050405020304" pitchFamily="18" charset="0"/>
            </a:endParaRPr>
          </a:p>
          <a:p>
            <a:pPr marL="0" indent="0">
              <a:buNone/>
            </a:pPr>
            <a:r>
              <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endPar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endParaRPr>
          </a:p>
          <a:p>
            <a:pPr marL="0" indent="0">
              <a:buNone/>
            </a:pPr>
            <a:endParaRPr lang="en-US" sz="3600" b="1"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198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92000" cy="6858001"/>
          </a:xfrm>
          <a:solidFill>
            <a:schemeClr val="tx1">
              <a:lumMod val="95000"/>
            </a:schemeClr>
          </a:solidFill>
        </p:spPr>
        <p:txBody>
          <a:bodyPr>
            <a:normAutofit fontScale="25000" lnSpcReduction="20000"/>
          </a:bodyPr>
          <a:lstStyle/>
          <a:p>
            <a:pPr marL="0" indent="0">
              <a:buNone/>
            </a:pPr>
            <a:endParaRPr lang="en-US" sz="3600" b="1" dirty="0" smtClean="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smtClean="0">
              <a:latin typeface="Book Antiqua" panose="02040602050305030304" pitchFamily="18" charset="0"/>
              <a:cs typeface="Arial" panose="020B0604020202020204" pitchFamily="34" charset="0"/>
            </a:endParaRPr>
          </a:p>
          <a:p>
            <a:pPr algn="just">
              <a:buFont typeface="Wingdings" panose="05000000000000000000" pitchFamily="2" charset="2"/>
              <a:buChar char="Ø"/>
            </a:pPr>
            <a:endParaRPr lang="en-US" sz="5800" b="1" u="sng" dirty="0">
              <a:latin typeface="Book Antiqua" panose="02040602050305030304" pitchFamily="18" charset="0"/>
              <a:cs typeface="Arial" panose="020B0604020202020204" pitchFamily="34" charset="0"/>
            </a:endParaRPr>
          </a:p>
          <a:p>
            <a:pPr marL="0" indent="0" algn="just">
              <a:buNone/>
            </a:pPr>
            <a:r>
              <a:rPr lang="en-US" sz="11200" b="1" u="sng" dirty="0" smtClean="0">
                <a:latin typeface="Book Antiqua" panose="02040602050305030304" pitchFamily="18" charset="0"/>
                <a:cs typeface="Arial" panose="020B0604020202020204" pitchFamily="34" charset="0"/>
              </a:rPr>
              <a:t>Constraints for Regional Integration in South Asia</a:t>
            </a:r>
          </a:p>
          <a:p>
            <a:pPr algn="just">
              <a:buClrTx/>
              <a:buFont typeface="Wingdings" panose="05000000000000000000" pitchFamily="2" charset="2"/>
              <a:buChar char="Ø"/>
            </a:pPr>
            <a:r>
              <a:rPr lang="en-US" sz="9600" b="1" dirty="0">
                <a:latin typeface="Arial" panose="020B0604020202020204" pitchFamily="34" charset="0"/>
                <a:cs typeface="Arial" panose="020B0604020202020204" pitchFamily="34" charset="0"/>
              </a:rPr>
              <a:t>Economic Factors </a:t>
            </a:r>
            <a:endParaRPr lang="en-US" sz="9600" b="1" dirty="0" smtClean="0">
              <a:latin typeface="Arial" panose="020B0604020202020204" pitchFamily="34" charset="0"/>
              <a:cs typeface="Arial" panose="020B0604020202020204" pitchFamily="34" charset="0"/>
            </a:endParaRPr>
          </a:p>
          <a:p>
            <a:pPr marL="973138" indent="-290513" algn="just">
              <a:buClrTx/>
              <a:buFont typeface="Arial" panose="020B0604020202020204" pitchFamily="34" charset="0"/>
              <a:buChar char="•"/>
            </a:pPr>
            <a:r>
              <a:rPr lang="en-US" sz="8000" b="1" dirty="0" smtClean="0">
                <a:latin typeface="Arial" panose="020B0604020202020204" pitchFamily="34" charset="0"/>
                <a:cs typeface="Arial" panose="020B0604020202020204" pitchFamily="34" charset="0"/>
              </a:rPr>
              <a:t>Market Asymmetry </a:t>
            </a:r>
          </a:p>
          <a:p>
            <a:pPr marL="973138" indent="-290513" algn="just">
              <a:buClrTx/>
              <a:buFont typeface="Arial" panose="020B0604020202020204" pitchFamily="34" charset="0"/>
              <a:buChar char="•"/>
            </a:pPr>
            <a:r>
              <a:rPr lang="en-US" sz="8000" b="1" dirty="0" smtClean="0">
                <a:latin typeface="Arial" panose="020B0604020202020204" pitchFamily="34" charset="0"/>
                <a:cs typeface="Arial" panose="020B0604020202020204" pitchFamily="34" charset="0"/>
              </a:rPr>
              <a:t>Market Competitiveness</a:t>
            </a:r>
            <a:endParaRPr lang="en-US" sz="8000" dirty="0" smtClean="0">
              <a:latin typeface="Arial" panose="020B0604020202020204" pitchFamily="34" charset="0"/>
              <a:cs typeface="Arial" panose="020B0604020202020204" pitchFamily="34" charset="0"/>
            </a:endParaRPr>
          </a:p>
          <a:p>
            <a:pPr marL="973138" indent="-290513" algn="just">
              <a:buClrTx/>
              <a:buFont typeface="Arial" panose="020B0604020202020204" pitchFamily="34" charset="0"/>
              <a:buChar char="•"/>
            </a:pPr>
            <a:r>
              <a:rPr lang="en-US" sz="8000" b="1" dirty="0">
                <a:latin typeface="Arial" panose="020B0604020202020204" pitchFamily="34" charset="0"/>
                <a:cs typeface="Arial" panose="020B0604020202020204" pitchFamily="34" charset="0"/>
              </a:rPr>
              <a:t>Less Diverse Market </a:t>
            </a:r>
            <a:r>
              <a:rPr lang="en-US" sz="8000" b="1" dirty="0" smtClean="0">
                <a:latin typeface="Arial" panose="020B0604020202020204" pitchFamily="34" charset="0"/>
                <a:cs typeface="Arial" panose="020B0604020202020204" pitchFamily="34" charset="0"/>
              </a:rPr>
              <a:t>Products</a:t>
            </a:r>
            <a:r>
              <a:rPr lang="en-US" sz="8000" dirty="0" smtClean="0">
                <a:latin typeface="Arial" panose="020B0604020202020204" pitchFamily="34" charset="0"/>
                <a:cs typeface="Arial" panose="020B0604020202020204" pitchFamily="34" charset="0"/>
              </a:rPr>
              <a:t> </a:t>
            </a:r>
          </a:p>
          <a:p>
            <a:pPr algn="just">
              <a:buClrTx/>
              <a:buFont typeface="Wingdings" panose="05000000000000000000" pitchFamily="2" charset="2"/>
              <a:buChar char="Ø"/>
            </a:pPr>
            <a:r>
              <a:rPr lang="en-US" sz="9600" b="1" dirty="0">
                <a:latin typeface="Arial" panose="020B0604020202020204" pitchFamily="34" charset="0"/>
                <a:cs typeface="Arial" panose="020B0604020202020204" pitchFamily="34" charset="0"/>
              </a:rPr>
              <a:t>Political </a:t>
            </a:r>
            <a:r>
              <a:rPr lang="en-US" sz="9600" b="1" dirty="0" smtClean="0">
                <a:latin typeface="Arial" panose="020B0604020202020204" pitchFamily="34" charset="0"/>
                <a:cs typeface="Arial" panose="020B0604020202020204" pitchFamily="34" charset="0"/>
              </a:rPr>
              <a:t>Factors</a:t>
            </a:r>
          </a:p>
          <a:p>
            <a:pPr marL="914400" indent="-290513" algn="just">
              <a:buClrTx/>
              <a:buFont typeface="Arial" panose="020B0604020202020204" pitchFamily="34" charset="0"/>
              <a:buChar char="•"/>
            </a:pPr>
            <a:r>
              <a:rPr lang="en-US" sz="8000" b="1" dirty="0">
                <a:latin typeface="Arial" panose="020B0604020202020204" pitchFamily="34" charset="0"/>
                <a:cs typeface="Arial" panose="020B0604020202020204" pitchFamily="34" charset="0"/>
              </a:rPr>
              <a:t>Historical Political </a:t>
            </a:r>
            <a:r>
              <a:rPr lang="en-US" sz="8000" b="1" dirty="0" smtClean="0">
                <a:latin typeface="Arial" panose="020B0604020202020204" pitchFamily="34" charset="0"/>
                <a:cs typeface="Arial" panose="020B0604020202020204" pitchFamily="34" charset="0"/>
              </a:rPr>
              <a:t>Perceptions </a:t>
            </a:r>
          </a:p>
          <a:p>
            <a:pPr marL="914400" indent="-290513" algn="just">
              <a:buClrTx/>
              <a:buFont typeface="Arial" panose="020B0604020202020204" pitchFamily="34" charset="0"/>
              <a:buChar char="•"/>
            </a:pPr>
            <a:r>
              <a:rPr lang="en-US" sz="8000" b="1" dirty="0">
                <a:latin typeface="Arial" panose="020B0604020202020204" pitchFamily="34" charset="0"/>
                <a:cs typeface="Arial" panose="020B0604020202020204" pitchFamily="34" charset="0"/>
              </a:rPr>
              <a:t>Role of Major </a:t>
            </a:r>
            <a:r>
              <a:rPr lang="en-US" sz="8000" b="1" dirty="0" smtClean="0">
                <a:latin typeface="Arial" panose="020B0604020202020204" pitchFamily="34" charset="0"/>
                <a:cs typeface="Arial" panose="020B0604020202020204" pitchFamily="34" charset="0"/>
              </a:rPr>
              <a:t>Powers</a:t>
            </a:r>
          </a:p>
          <a:p>
            <a:pPr marL="914400" indent="-290513" algn="just">
              <a:buClrTx/>
              <a:buFont typeface="Arial" panose="020B0604020202020204" pitchFamily="34" charset="0"/>
              <a:buChar char="•"/>
            </a:pPr>
            <a:r>
              <a:rPr lang="en-US" sz="8000" b="1" dirty="0" smtClean="0">
                <a:latin typeface="Arial" panose="020B0604020202020204" pitchFamily="34" charset="0"/>
                <a:cs typeface="Arial" panose="020B0604020202020204" pitchFamily="34" charset="0"/>
              </a:rPr>
              <a:t>Role of Dominant Regional Actor</a:t>
            </a:r>
          </a:p>
          <a:p>
            <a:pPr marL="914400" indent="-290513" algn="just">
              <a:buClrTx/>
              <a:buFont typeface="Arial" panose="020B0604020202020204" pitchFamily="34" charset="0"/>
              <a:buChar char="•"/>
            </a:pPr>
            <a:r>
              <a:rPr lang="en-US" sz="8000" b="1" dirty="0">
                <a:latin typeface="Arial" panose="020B0604020202020204" pitchFamily="34" charset="0"/>
                <a:cs typeface="Arial" panose="020B0604020202020204" pitchFamily="34" charset="0"/>
              </a:rPr>
              <a:t>Role of Leadership</a:t>
            </a:r>
            <a:r>
              <a:rPr lang="en-US" sz="8000" b="1" dirty="0" smtClean="0">
                <a:latin typeface="Arial" panose="020B0604020202020204" pitchFamily="34" charset="0"/>
                <a:cs typeface="Arial" panose="020B0604020202020204" pitchFamily="34" charset="0"/>
              </a:rPr>
              <a:t>.</a:t>
            </a:r>
          </a:p>
          <a:p>
            <a:pPr marL="914400" indent="-290513" algn="just">
              <a:buClrTx/>
              <a:buFont typeface="Arial" panose="020B0604020202020204" pitchFamily="34" charset="0"/>
              <a:buChar char="•"/>
            </a:pPr>
            <a:r>
              <a:rPr lang="en-US" sz="8000" b="1" dirty="0">
                <a:latin typeface="Arial" panose="020B0604020202020204" pitchFamily="34" charset="0"/>
                <a:cs typeface="Arial" panose="020B0604020202020204" pitchFamily="34" charset="0"/>
              </a:rPr>
              <a:t>Role of Institutions</a:t>
            </a:r>
            <a:r>
              <a:rPr lang="en-US" sz="8000" b="1" dirty="0" smtClean="0">
                <a:latin typeface="Arial" panose="020B0604020202020204" pitchFamily="34" charset="0"/>
                <a:cs typeface="Arial" panose="020B0604020202020204" pitchFamily="34" charset="0"/>
              </a:rPr>
              <a:t>.</a:t>
            </a:r>
          </a:p>
          <a:p>
            <a:pPr marL="347663" indent="-288925" algn="just">
              <a:buClrTx/>
              <a:buFont typeface="Wingdings" panose="05000000000000000000" pitchFamily="2" charset="2"/>
              <a:buChar char="Ø"/>
            </a:pPr>
            <a:r>
              <a:rPr lang="en-US" sz="8000" b="1" dirty="0" smtClean="0">
                <a:latin typeface="Arial" panose="020B0604020202020204" pitchFamily="34" charset="0"/>
                <a:cs typeface="Arial" panose="020B0604020202020204" pitchFamily="34" charset="0"/>
              </a:rPr>
              <a:t>Social Factors</a:t>
            </a:r>
          </a:p>
          <a:p>
            <a:pPr marL="914400" indent="-290513" algn="just">
              <a:buClrTx/>
              <a:buFont typeface="Arial" panose="020B0604020202020204" pitchFamily="34" charset="0"/>
              <a:buChar char="•"/>
            </a:pPr>
            <a:r>
              <a:rPr lang="en-US" sz="8000" b="1" dirty="0" smtClean="0">
                <a:latin typeface="Arial" panose="020B0604020202020204" pitchFamily="34" charset="0"/>
                <a:cs typeface="Arial" panose="020B0604020202020204" pitchFamily="34" charset="0"/>
              </a:rPr>
              <a:t>Socio-Cultural Commonalities</a:t>
            </a:r>
          </a:p>
          <a:p>
            <a:pPr marL="914400" indent="-290513" algn="just">
              <a:buClrTx/>
              <a:buFont typeface="Arial" panose="020B0604020202020204" pitchFamily="34" charset="0"/>
              <a:buChar char="•"/>
            </a:pPr>
            <a:r>
              <a:rPr lang="en-US" sz="8000" b="1" dirty="0" smtClean="0">
                <a:latin typeface="Arial" panose="020B0604020202020204" pitchFamily="34" charset="0"/>
                <a:cs typeface="Arial" panose="020B0604020202020204" pitchFamily="34" charset="0"/>
              </a:rPr>
              <a:t>Socio-Cultural Harmony</a:t>
            </a:r>
          </a:p>
          <a:p>
            <a:pPr algn="just">
              <a:buClrTx/>
              <a:buFont typeface="Wingdings" panose="05000000000000000000" pitchFamily="2" charset="2"/>
              <a:buChar char="Ø"/>
            </a:pPr>
            <a:endParaRPr lang="en-US" sz="8000" dirty="0">
              <a:latin typeface="Arial" panose="020B0604020202020204" pitchFamily="34" charset="0"/>
              <a:cs typeface="Arial" panose="020B0604020202020204" pitchFamily="34" charset="0"/>
            </a:endParaRPr>
          </a:p>
          <a:p>
            <a:pPr marL="0" indent="0" algn="just">
              <a:buNone/>
            </a:pPr>
            <a:endParaRPr lang="en-US" sz="8000" b="1" u="sng" dirty="0" smtClean="0">
              <a:latin typeface="Book Antiqua" panose="02040602050305030304" pitchFamily="18"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sz="29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US" sz="8800" dirty="0">
              <a:latin typeface="Book Antiqua" panose="02040602050305030304" pitchFamily="18" charset="0"/>
              <a:cs typeface="Times New Roman" panose="02020603050405020304" pitchFamily="18" charset="0"/>
            </a:endParaRPr>
          </a:p>
          <a:p>
            <a:pPr algn="just">
              <a:buFont typeface="Wingdings" panose="05000000000000000000" pitchFamily="2" charset="2"/>
              <a:buChar char="Ø"/>
            </a:pPr>
            <a:endParaRPr lang="en-US" sz="8800" dirty="0" smtClean="0">
              <a:latin typeface="Book Antiqua" panose="02040602050305030304" pitchFamily="18" charset="0"/>
              <a:cs typeface="Times New Roman" panose="02020603050405020304" pitchFamily="18" charset="0"/>
            </a:endParaRPr>
          </a:p>
          <a:p>
            <a:pPr marL="0" indent="0" algn="just">
              <a:buNone/>
            </a:pPr>
            <a:endParaRPr lang="en-US" sz="3800" b="1" u="sng" dirty="0" smtClean="0">
              <a:solidFill>
                <a:schemeClr val="bg1"/>
              </a:solidFill>
              <a:latin typeface="Book Antiqua" panose="02040602050305030304" pitchFamily="18" charset="0"/>
              <a:cs typeface="Times New Roman" panose="02020603050405020304" pitchFamily="18" charset="0"/>
            </a:endParaRPr>
          </a:p>
          <a:p>
            <a:pPr marL="0" indent="0" algn="ctr">
              <a:buNone/>
            </a:pPr>
            <a:endParaRPr lang="en-US" sz="9600" b="1" u="sng" dirty="0" smtClean="0">
              <a:solidFill>
                <a:schemeClr val="bg1"/>
              </a:solidFill>
              <a:latin typeface="Times New Roman" panose="02020603050405020304" pitchFamily="18" charset="0"/>
              <a:cs typeface="Times New Roman" panose="02020603050405020304" pitchFamily="18" charset="0"/>
            </a:endParaRPr>
          </a:p>
          <a:p>
            <a:pPr marL="0" indent="0" algn="ctr">
              <a:buNone/>
            </a:pPr>
            <a:endParaRPr lang="en-US" sz="8800" dirty="0" smtClean="0">
              <a:ln>
                <a:solidFill>
                  <a:schemeClr val="bg1"/>
                </a:solidFill>
              </a:ln>
              <a:solidFill>
                <a:schemeClr val="bg1">
                  <a:lumMod val="65000"/>
                  <a:lumOff val="35000"/>
                </a:schemeClr>
              </a:solidFill>
              <a:latin typeface="Times New Roman" panose="02020603050405020304" pitchFamily="18" charset="0"/>
              <a:cs typeface="Times New Roman" panose="02020603050405020304" pitchFamily="18" charset="0"/>
            </a:endParaRPr>
          </a:p>
          <a:p>
            <a:pPr marL="0" indent="0">
              <a:buNone/>
            </a:pPr>
            <a:r>
              <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endParaRPr lang="en-US" sz="2200" b="1" dirty="0" smtClean="0">
              <a:ln>
                <a:solidFill>
                  <a:schemeClr val="bg1"/>
                </a:solidFill>
              </a:ln>
              <a:solidFill>
                <a:schemeClr val="bg1"/>
              </a:solidFill>
              <a:latin typeface="Times New Roman" panose="02020603050405020304" pitchFamily="18" charset="0"/>
              <a:cs typeface="Times New Roman" panose="02020603050405020304" pitchFamily="18" charset="0"/>
            </a:endParaRPr>
          </a:p>
          <a:p>
            <a:pPr marL="0" indent="0">
              <a:buNone/>
            </a:pPr>
            <a:endParaRPr lang="en-US" sz="3600" b="1"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9720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E21CABB-8055-03DE-63F3-07CA3401DBBC}"/>
              </a:ext>
            </a:extLst>
          </p:cNvPr>
          <p:cNvSpPr txBox="1">
            <a:spLocks noGrp="1"/>
          </p:cNvSpPr>
          <p:nvPr>
            <p:ph type="title"/>
          </p:nvPr>
        </p:nvSpPr>
        <p:spPr>
          <a:xfrm>
            <a:off x="1907130" y="21459"/>
            <a:ext cx="8229600" cy="606331"/>
          </a:xfrm>
          <a:prstGeom prst="rect">
            <a:avLst/>
          </a:prstGeom>
        </p:spPr>
        <p:txBody>
          <a:bodyPr anchor="ctr">
            <a:normAutofit/>
          </a:bodyPr>
          <a:lstStyle>
            <a:lvl1pPr algn="ctr" rtl="0" eaLnBrk="0" fontAlgn="base" hangingPunct="0">
              <a:spcBef>
                <a:spcPct val="0"/>
              </a:spcBef>
              <a:spcAft>
                <a:spcPct val="0"/>
              </a:spcAft>
              <a:defRPr lang="en-US" sz="3200" kern="1200" spc="-100" dirty="0">
                <a:ln w="3200">
                  <a:solidFill>
                    <a:srgbClr val="FFEE44"/>
                  </a:solidFill>
                  <a:prstDash val="solid"/>
                  <a:round/>
                </a:ln>
                <a:solidFill>
                  <a:srgbClr val="FFEE44"/>
                </a:solidFill>
                <a:effectLst>
                  <a:innerShdw blurRad="50800" dist="25400" dir="13500000">
                    <a:prstClr val="black">
                      <a:alpha val="70000"/>
                    </a:prstClr>
                  </a:innerShdw>
                </a:effectLst>
                <a:latin typeface="Arial Black" panose="020B0A04020102020204" pitchFamily="34" charset="0"/>
                <a:ea typeface="Arial Black" panose="020B0A04020102020204" pitchFamily="34" charset="0"/>
                <a:cs typeface="Arial Black" panose="020B0A04020102020204" pitchFamily="34" charset="0"/>
              </a:defRPr>
            </a:lvl1pPr>
            <a:lvl2pPr algn="ctr" rtl="0" eaLnBrk="0" fontAlgn="base" hangingPunct="0">
              <a:spcBef>
                <a:spcPct val="0"/>
              </a:spcBef>
              <a:spcAft>
                <a:spcPct val="0"/>
              </a:spcAft>
              <a:defRPr sz="3200">
                <a:solidFill>
                  <a:srgbClr val="FFEE44"/>
                </a:solidFill>
                <a:latin typeface="Arial Black" pitchFamily="34" charset="0"/>
                <a:ea typeface="Arial Black" pitchFamily="34" charset="0"/>
                <a:cs typeface="Arial Black" pitchFamily="34" charset="0"/>
              </a:defRPr>
            </a:lvl2pPr>
            <a:lvl3pPr algn="ctr" rtl="0" eaLnBrk="0" fontAlgn="base" hangingPunct="0">
              <a:spcBef>
                <a:spcPct val="0"/>
              </a:spcBef>
              <a:spcAft>
                <a:spcPct val="0"/>
              </a:spcAft>
              <a:defRPr sz="3200">
                <a:solidFill>
                  <a:srgbClr val="FFEE44"/>
                </a:solidFill>
                <a:latin typeface="Arial Black" pitchFamily="34" charset="0"/>
                <a:ea typeface="Arial Black" pitchFamily="34" charset="0"/>
                <a:cs typeface="Arial Black" pitchFamily="34" charset="0"/>
              </a:defRPr>
            </a:lvl3pPr>
            <a:lvl4pPr algn="ctr" rtl="0" eaLnBrk="0" fontAlgn="base" hangingPunct="0">
              <a:spcBef>
                <a:spcPct val="0"/>
              </a:spcBef>
              <a:spcAft>
                <a:spcPct val="0"/>
              </a:spcAft>
              <a:defRPr sz="3200">
                <a:solidFill>
                  <a:srgbClr val="FFEE44"/>
                </a:solidFill>
                <a:latin typeface="Arial Black" pitchFamily="34" charset="0"/>
                <a:ea typeface="Arial Black" pitchFamily="34" charset="0"/>
                <a:cs typeface="Arial Black" pitchFamily="34" charset="0"/>
              </a:defRPr>
            </a:lvl4pPr>
            <a:lvl5pPr algn="ctr" rtl="0" eaLnBrk="0" fontAlgn="base" hangingPunct="0">
              <a:spcBef>
                <a:spcPct val="0"/>
              </a:spcBef>
              <a:spcAft>
                <a:spcPct val="0"/>
              </a:spcAft>
              <a:defRPr sz="3200">
                <a:solidFill>
                  <a:srgbClr val="FFEE44"/>
                </a:solidFill>
                <a:latin typeface="Arial Black" pitchFamily="34" charset="0"/>
                <a:ea typeface="Arial Black" pitchFamily="34" charset="0"/>
                <a:cs typeface="Arial Black" pitchFamily="34"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a:lstStyle>
          <a:p>
            <a:r>
              <a:rPr lang="en-US" sz="2400" b="1" dirty="0">
                <a:solidFill>
                  <a:srgbClr val="FFC000"/>
                </a:solidFill>
                <a:latin typeface="Arial" panose="020B0604020202020204" pitchFamily="34" charset="0"/>
                <a:cs typeface="Arial" panose="020B0604020202020204" pitchFamily="34" charset="0"/>
              </a:rPr>
              <a:t>INDIAN HEGEMONIC DESIGNS</a:t>
            </a:r>
          </a:p>
        </p:txBody>
      </p:sp>
      <p:pic>
        <p:nvPicPr>
          <p:cNvPr id="3074" name="Picture 2" descr="https://www.pngmart.com/files/7/India-Map-Transparent-P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360121">
            <a:off x="3657569" y="723899"/>
            <a:ext cx="5486400" cy="6134101"/>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descr="bg1.PNG"/>
          <p:cNvPicPr/>
          <p:nvPr/>
        </p:nvPicPr>
        <p:blipFill>
          <a:blip r:embed="rId4" cstate="print"/>
          <a:stretch>
            <a:fillRect/>
          </a:stretch>
        </p:blipFill>
        <p:spPr>
          <a:xfrm>
            <a:off x="8272658" y="3923853"/>
            <a:ext cx="1195317" cy="879456"/>
          </a:xfrm>
          <a:prstGeom prst="roundRect">
            <a:avLst>
              <a:gd name="adj" fmla="val 8594"/>
            </a:avLst>
          </a:prstGeom>
          <a:solidFill>
            <a:srgbClr val="FFFFFF">
              <a:shade val="85000"/>
            </a:srgbClr>
          </a:solidFill>
          <a:ln>
            <a:solidFill>
              <a:schemeClr val="tx1"/>
            </a:solidFill>
          </a:ln>
          <a:effectLst>
            <a:reflection blurRad="12700" stA="38000" endPos="28000" dist="5000" dir="5400000" sy="-100000" algn="bl" rotWithShape="0"/>
          </a:effectLst>
        </p:spPr>
      </p:pic>
      <p:pic>
        <p:nvPicPr>
          <p:cNvPr id="28" name="Picture 27" descr="B1.PNG"/>
          <p:cNvPicPr/>
          <p:nvPr/>
        </p:nvPicPr>
        <p:blipFill>
          <a:blip r:embed="rId5" cstate="print"/>
          <a:stretch>
            <a:fillRect/>
          </a:stretch>
        </p:blipFill>
        <p:spPr>
          <a:xfrm>
            <a:off x="6939574" y="5756189"/>
            <a:ext cx="1215536" cy="879456"/>
          </a:xfrm>
          <a:prstGeom prst="roundRect">
            <a:avLst>
              <a:gd name="adj" fmla="val 8594"/>
            </a:avLst>
          </a:prstGeom>
          <a:solidFill>
            <a:srgbClr val="FFFFFF">
              <a:shade val="85000"/>
            </a:srgbClr>
          </a:solidFill>
          <a:ln>
            <a:solidFill>
              <a:schemeClr val="tx1"/>
            </a:solidFill>
          </a:ln>
          <a:effectLst>
            <a:reflection blurRad="12700" stA="38000" endPos="28000" dist="5000" dir="5400000" sy="-100000" algn="bl" rotWithShape="0"/>
          </a:effectLst>
        </p:spPr>
      </p:pic>
      <p:pic>
        <p:nvPicPr>
          <p:cNvPr id="29" name="Picture 28" descr="S1.PNG"/>
          <p:cNvPicPr/>
          <p:nvPr/>
        </p:nvPicPr>
        <p:blipFill>
          <a:blip r:embed="rId6" cstate="print"/>
          <a:stretch>
            <a:fillRect/>
          </a:stretch>
        </p:blipFill>
        <p:spPr>
          <a:xfrm>
            <a:off x="92732" y="5395061"/>
            <a:ext cx="1194720" cy="876805"/>
          </a:xfrm>
          <a:prstGeom prst="roundRect">
            <a:avLst>
              <a:gd name="adj" fmla="val 8594"/>
            </a:avLst>
          </a:prstGeom>
          <a:solidFill>
            <a:srgbClr val="FFFFFF">
              <a:shade val="85000"/>
            </a:srgbClr>
          </a:solidFill>
          <a:ln>
            <a:solidFill>
              <a:schemeClr val="tx1"/>
            </a:solidFill>
          </a:ln>
          <a:effectLst>
            <a:reflection blurRad="12700" stA="38000" endPos="28000" dist="5000" dir="5400000" sy="-100000" algn="bl" rotWithShape="0"/>
          </a:effectLst>
        </p:spPr>
      </p:pic>
      <p:pic>
        <p:nvPicPr>
          <p:cNvPr id="30" name="Picture 29" descr="P1.PNG"/>
          <p:cNvPicPr/>
          <p:nvPr/>
        </p:nvPicPr>
        <p:blipFill>
          <a:blip r:embed="rId7" cstate="print"/>
          <a:stretch>
            <a:fillRect/>
          </a:stretch>
        </p:blipFill>
        <p:spPr>
          <a:xfrm>
            <a:off x="81349" y="932600"/>
            <a:ext cx="1194720" cy="891468"/>
          </a:xfrm>
          <a:prstGeom prst="roundRect">
            <a:avLst>
              <a:gd name="adj" fmla="val 8594"/>
            </a:avLst>
          </a:prstGeom>
          <a:solidFill>
            <a:srgbClr val="FFFFFF">
              <a:shade val="85000"/>
            </a:srgbClr>
          </a:solidFill>
          <a:ln>
            <a:solidFill>
              <a:schemeClr val="tx1"/>
            </a:solidFill>
          </a:ln>
          <a:effectLst>
            <a:reflection blurRad="12700" stA="38000" endPos="28000" dist="5000" dir="5400000" sy="-100000" algn="bl" rotWithShape="0"/>
          </a:effectLst>
        </p:spPr>
      </p:pic>
      <p:sp>
        <p:nvSpPr>
          <p:cNvPr id="31" name="Rectangle 30"/>
          <p:cNvSpPr/>
          <p:nvPr/>
        </p:nvSpPr>
        <p:spPr>
          <a:xfrm>
            <a:off x="1311415" y="710801"/>
            <a:ext cx="2997350" cy="1665127"/>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740664">
              <a:spcAft>
                <a:spcPts val="600"/>
              </a:spcAft>
              <a:defRPr/>
            </a:pPr>
            <a:r>
              <a:rPr lang="en-US" sz="2000" b="1" dirty="0">
                <a:solidFill>
                  <a:srgbClr val="FFC000"/>
                </a:solidFill>
                <a:latin typeface="Arial" panose="020B0604020202020204" pitchFamily="34" charset="0"/>
                <a:cs typeface="Arial" panose="020B0604020202020204" pitchFamily="34" charset="0"/>
              </a:rPr>
              <a:t>India - Pakistan </a:t>
            </a:r>
          </a:p>
          <a:p>
            <a:pPr marL="95155" indent="-95155" algn="just" defTabSz="740664">
              <a:spcAft>
                <a:spcPts val="600"/>
              </a:spcAft>
              <a:buFont typeface="Arial" pitchFamily="34" charset="0"/>
              <a:buChar char="•"/>
              <a:defRPr/>
            </a:pPr>
            <a:r>
              <a:rPr lang="en-US" sz="2000" b="1" dirty="0">
                <a:solidFill>
                  <a:schemeClr val="tx1"/>
                </a:solidFill>
                <a:latin typeface="Calibri"/>
              </a:rPr>
              <a:t>Kashmir, </a:t>
            </a:r>
            <a:r>
              <a:rPr lang="en-US" sz="2000" b="1" dirty="0" err="1">
                <a:solidFill>
                  <a:schemeClr val="tx1"/>
                </a:solidFill>
                <a:latin typeface="Calibri"/>
              </a:rPr>
              <a:t>Siachen</a:t>
            </a:r>
            <a:r>
              <a:rPr lang="en-US" sz="2000" b="1" dirty="0">
                <a:solidFill>
                  <a:schemeClr val="tx1"/>
                </a:solidFill>
                <a:latin typeface="Calibri"/>
              </a:rPr>
              <a:t> Dispute</a:t>
            </a:r>
          </a:p>
          <a:p>
            <a:pPr marL="95155" indent="-95155" algn="just" defTabSz="740664">
              <a:spcAft>
                <a:spcPts val="600"/>
              </a:spcAft>
              <a:buFont typeface="Arial" pitchFamily="34" charset="0"/>
              <a:buChar char="•"/>
              <a:defRPr/>
            </a:pPr>
            <a:r>
              <a:rPr lang="en-US" sz="2000" b="1" dirty="0">
                <a:solidFill>
                  <a:schemeClr val="tx1"/>
                </a:solidFill>
                <a:latin typeface="Calibri"/>
              </a:rPr>
              <a:t>Sir Creek Dispute</a:t>
            </a:r>
          </a:p>
          <a:p>
            <a:pPr marL="95155" indent="-95155" algn="just" defTabSz="740664">
              <a:spcAft>
                <a:spcPts val="600"/>
              </a:spcAft>
              <a:buFont typeface="Arial" pitchFamily="34" charset="0"/>
              <a:buChar char="•"/>
              <a:defRPr/>
            </a:pPr>
            <a:r>
              <a:rPr lang="en-US" sz="2000" b="1" dirty="0">
                <a:solidFill>
                  <a:schemeClr val="tx1"/>
                </a:solidFill>
                <a:latin typeface="Calibri"/>
              </a:rPr>
              <a:t>Indus Water Treaty Issues</a:t>
            </a:r>
          </a:p>
        </p:txBody>
      </p:sp>
      <p:pic>
        <p:nvPicPr>
          <p:cNvPr id="32" name="Picture 31" descr="N1.PNG"/>
          <p:cNvPicPr/>
          <p:nvPr/>
        </p:nvPicPr>
        <p:blipFill>
          <a:blip r:embed="rId8" cstate="print"/>
          <a:stretch>
            <a:fillRect/>
          </a:stretch>
        </p:blipFill>
        <p:spPr>
          <a:xfrm>
            <a:off x="45757" y="3219040"/>
            <a:ext cx="1195317" cy="879456"/>
          </a:xfrm>
          <a:prstGeom prst="roundRect">
            <a:avLst>
              <a:gd name="adj" fmla="val 8594"/>
            </a:avLst>
          </a:prstGeom>
          <a:solidFill>
            <a:srgbClr val="FFFFFF">
              <a:shade val="85000"/>
            </a:srgbClr>
          </a:solidFill>
          <a:ln>
            <a:solidFill>
              <a:schemeClr val="tx1"/>
            </a:solidFill>
          </a:ln>
          <a:effectLst>
            <a:reflection blurRad="12700" stA="38000" endPos="28000" dist="5000" dir="5400000" sy="-100000" algn="bl" rotWithShape="0"/>
          </a:effectLst>
        </p:spPr>
      </p:pic>
      <p:sp>
        <p:nvSpPr>
          <p:cNvPr id="33" name="Rectangle 32"/>
          <p:cNvSpPr/>
          <p:nvPr/>
        </p:nvSpPr>
        <p:spPr>
          <a:xfrm>
            <a:off x="9511909" y="3909897"/>
            <a:ext cx="2622320" cy="1167303"/>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740664">
              <a:spcAft>
                <a:spcPts val="600"/>
              </a:spcAft>
              <a:defRPr/>
            </a:pPr>
            <a:r>
              <a:rPr lang="en-US" sz="2000" b="1" dirty="0">
                <a:solidFill>
                  <a:srgbClr val="FFC000"/>
                </a:solidFill>
                <a:latin typeface="Calibri"/>
              </a:rPr>
              <a:t>India - Bangladesh </a:t>
            </a:r>
          </a:p>
          <a:p>
            <a:pPr marL="95155" indent="-95155" algn="just" defTabSz="740664">
              <a:spcAft>
                <a:spcPts val="600"/>
              </a:spcAft>
              <a:buFont typeface="Arial" pitchFamily="34" charset="0"/>
              <a:buChar char="•"/>
              <a:defRPr/>
            </a:pPr>
            <a:r>
              <a:rPr lang="en-US" sz="2000" b="1" dirty="0">
                <a:solidFill>
                  <a:schemeClr val="tx1"/>
                </a:solidFill>
                <a:latin typeface="Calibri"/>
              </a:rPr>
              <a:t>Land Border Dispute </a:t>
            </a:r>
          </a:p>
          <a:p>
            <a:pPr marL="95155" indent="-95155" algn="just" defTabSz="740664">
              <a:spcAft>
                <a:spcPts val="600"/>
              </a:spcAft>
              <a:buFont typeface="Arial" pitchFamily="34" charset="0"/>
              <a:buChar char="•"/>
              <a:defRPr/>
            </a:pPr>
            <a:r>
              <a:rPr lang="en-US" sz="2000" b="1" dirty="0">
                <a:solidFill>
                  <a:schemeClr val="tx1"/>
                </a:solidFill>
                <a:latin typeface="Calibri"/>
              </a:rPr>
              <a:t>Sea Border Dispute</a:t>
            </a:r>
          </a:p>
        </p:txBody>
      </p:sp>
      <p:sp>
        <p:nvSpPr>
          <p:cNvPr id="34" name="Rectangle 33"/>
          <p:cNvSpPr/>
          <p:nvPr/>
        </p:nvSpPr>
        <p:spPr>
          <a:xfrm>
            <a:off x="1357158" y="5217595"/>
            <a:ext cx="3107226" cy="1518835"/>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0664">
              <a:spcAft>
                <a:spcPts val="600"/>
              </a:spcAft>
              <a:defRPr/>
            </a:pPr>
            <a:r>
              <a:rPr lang="en-US" sz="2000" b="1" dirty="0">
                <a:solidFill>
                  <a:srgbClr val="FFC000"/>
                </a:solidFill>
                <a:latin typeface="Calibri"/>
              </a:rPr>
              <a:t>India - </a:t>
            </a:r>
            <a:r>
              <a:rPr lang="en-US" sz="2000" b="1" dirty="0" err="1">
                <a:solidFill>
                  <a:srgbClr val="FFC000"/>
                </a:solidFill>
                <a:latin typeface="Calibri"/>
              </a:rPr>
              <a:t>Srilanka</a:t>
            </a:r>
            <a:r>
              <a:rPr lang="en-US" sz="2000" b="1" dirty="0">
                <a:solidFill>
                  <a:srgbClr val="FFC000"/>
                </a:solidFill>
                <a:latin typeface="Calibri"/>
              </a:rPr>
              <a:t> </a:t>
            </a:r>
          </a:p>
          <a:p>
            <a:pPr algn="ctr" defTabSz="740664">
              <a:spcAft>
                <a:spcPts val="600"/>
              </a:spcAft>
              <a:defRPr/>
            </a:pPr>
            <a:r>
              <a:rPr lang="en-US" sz="2000" b="1" dirty="0">
                <a:solidFill>
                  <a:schemeClr val="tx1"/>
                </a:solidFill>
                <a:latin typeface="Calibri"/>
              </a:rPr>
              <a:t>Dispute over Movement of Rebels &amp; Maritime Issues</a:t>
            </a:r>
          </a:p>
        </p:txBody>
      </p:sp>
      <p:sp>
        <p:nvSpPr>
          <p:cNvPr id="35" name="Rectangle 34"/>
          <p:cNvSpPr/>
          <p:nvPr/>
        </p:nvSpPr>
        <p:spPr>
          <a:xfrm>
            <a:off x="1456519" y="3094520"/>
            <a:ext cx="2197825" cy="1269982"/>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0664">
              <a:spcAft>
                <a:spcPts val="600"/>
              </a:spcAft>
              <a:defRPr/>
            </a:pPr>
            <a:r>
              <a:rPr lang="en-US" sz="2000" b="1" dirty="0">
                <a:solidFill>
                  <a:srgbClr val="FFC000"/>
                </a:solidFill>
                <a:latin typeface="Calibri"/>
              </a:rPr>
              <a:t>India - Nepal  </a:t>
            </a:r>
            <a:br>
              <a:rPr lang="en-US" sz="2000" b="1" dirty="0">
                <a:solidFill>
                  <a:srgbClr val="FFC000"/>
                </a:solidFill>
                <a:latin typeface="Calibri"/>
              </a:rPr>
            </a:br>
            <a:r>
              <a:rPr lang="en-US" sz="2000" b="1" dirty="0">
                <a:solidFill>
                  <a:schemeClr val="tx1"/>
                </a:solidFill>
                <a:latin typeface="Calibri"/>
              </a:rPr>
              <a:t>Border Dispute of </a:t>
            </a:r>
            <a:r>
              <a:rPr lang="en-US" sz="2000" b="1" dirty="0" err="1">
                <a:solidFill>
                  <a:schemeClr val="tx1"/>
                </a:solidFill>
                <a:latin typeface="Calibri"/>
              </a:rPr>
              <a:t>Kalapani</a:t>
            </a:r>
            <a:r>
              <a:rPr lang="en-US" sz="2000" b="1" dirty="0">
                <a:solidFill>
                  <a:schemeClr val="tx1"/>
                </a:solidFill>
                <a:latin typeface="Calibri"/>
              </a:rPr>
              <a:t> &amp; </a:t>
            </a:r>
            <a:r>
              <a:rPr lang="en-US" sz="2000" b="1" dirty="0" err="1">
                <a:solidFill>
                  <a:schemeClr val="tx1"/>
                </a:solidFill>
                <a:latin typeface="Calibri"/>
              </a:rPr>
              <a:t>Susta</a:t>
            </a:r>
            <a:endParaRPr lang="en-US" sz="2000" b="1" dirty="0">
              <a:solidFill>
                <a:schemeClr val="tx1"/>
              </a:solidFill>
              <a:latin typeface="Calibri"/>
            </a:endParaRPr>
          </a:p>
        </p:txBody>
      </p:sp>
      <p:sp>
        <p:nvSpPr>
          <p:cNvPr id="37" name="Rectangle 36"/>
          <p:cNvSpPr/>
          <p:nvPr/>
        </p:nvSpPr>
        <p:spPr>
          <a:xfrm>
            <a:off x="8593965" y="5627388"/>
            <a:ext cx="3598035" cy="1008257"/>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0664">
              <a:spcAft>
                <a:spcPts val="600"/>
              </a:spcAft>
              <a:defRPr/>
            </a:pPr>
            <a:r>
              <a:rPr lang="en-US" sz="2000" b="1" dirty="0">
                <a:solidFill>
                  <a:srgbClr val="FFC000"/>
                </a:solidFill>
                <a:latin typeface="Calibri"/>
              </a:rPr>
              <a:t>India - Bhutan </a:t>
            </a:r>
            <a:br>
              <a:rPr lang="en-US" sz="2000" b="1" dirty="0">
                <a:solidFill>
                  <a:srgbClr val="FFC000"/>
                </a:solidFill>
                <a:latin typeface="Calibri"/>
              </a:rPr>
            </a:br>
            <a:r>
              <a:rPr lang="en-US" sz="2000" b="1" dirty="0">
                <a:solidFill>
                  <a:schemeClr val="tx1"/>
                </a:solidFill>
                <a:latin typeface="Calibri"/>
              </a:rPr>
              <a:t>Dispute on Border due to China’s fear and Inda’s concerns</a:t>
            </a:r>
          </a:p>
        </p:txBody>
      </p:sp>
      <p:pic>
        <p:nvPicPr>
          <p:cNvPr id="38"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985226" y="1037831"/>
            <a:ext cx="1217477" cy="879456"/>
          </a:xfrm>
          <a:prstGeom prst="roundRect">
            <a:avLst>
              <a:gd name="adj" fmla="val 8594"/>
            </a:avLst>
          </a:prstGeom>
          <a:solidFill>
            <a:srgbClr val="FFFFFF">
              <a:shade val="85000"/>
            </a:srgbClr>
          </a:solidFill>
          <a:ln w="9525">
            <a:solidFill>
              <a:schemeClr val="tx1"/>
            </a:solidFill>
            <a:miter lim="800000"/>
            <a:headEnd/>
            <a:tailEnd/>
          </a:ln>
          <a:effectLst>
            <a:reflection blurRad="12700" stA="38000" endPos="28000" dist="5000" dir="5400000" sy="-100000" algn="bl" rotWithShape="0"/>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Rectangle 38"/>
          <p:cNvSpPr/>
          <p:nvPr/>
        </p:nvSpPr>
        <p:spPr>
          <a:xfrm>
            <a:off x="9372217" y="867792"/>
            <a:ext cx="2627782" cy="1508136"/>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740664">
              <a:spcAft>
                <a:spcPts val="600"/>
              </a:spcAft>
              <a:defRPr/>
            </a:pPr>
            <a:r>
              <a:rPr lang="en-US" sz="2000" b="1" dirty="0">
                <a:solidFill>
                  <a:srgbClr val="FFC000"/>
                </a:solidFill>
                <a:latin typeface="Calibri"/>
              </a:rPr>
              <a:t>India - China </a:t>
            </a:r>
          </a:p>
          <a:p>
            <a:pPr marL="95155" indent="-95155" algn="just" defTabSz="740664">
              <a:spcAft>
                <a:spcPts val="600"/>
              </a:spcAft>
              <a:buFont typeface="Arial" pitchFamily="34" charset="0"/>
              <a:buChar char="•"/>
              <a:defRPr/>
            </a:pPr>
            <a:r>
              <a:rPr lang="en-US" sz="2000" b="1" dirty="0">
                <a:solidFill>
                  <a:schemeClr val="tx1"/>
                </a:solidFill>
                <a:latin typeface="Calibri"/>
              </a:rPr>
              <a:t>Aksai Chin Dispute</a:t>
            </a:r>
          </a:p>
          <a:p>
            <a:pPr marL="95155" indent="-95155" algn="just" defTabSz="740664">
              <a:spcAft>
                <a:spcPts val="600"/>
              </a:spcAft>
              <a:buFont typeface="Arial" pitchFamily="34" charset="0"/>
              <a:buChar char="•"/>
              <a:defRPr/>
            </a:pPr>
            <a:r>
              <a:rPr lang="en-US" sz="2000" b="1" dirty="0" err="1">
                <a:solidFill>
                  <a:schemeClr val="tx1"/>
                </a:solidFill>
                <a:latin typeface="Calibri"/>
              </a:rPr>
              <a:t>Arunanchal</a:t>
            </a:r>
            <a:r>
              <a:rPr lang="en-US" sz="2000" b="1" dirty="0">
                <a:solidFill>
                  <a:schemeClr val="tx1"/>
                </a:solidFill>
                <a:latin typeface="Calibri"/>
              </a:rPr>
              <a:t> Dispute</a:t>
            </a:r>
          </a:p>
          <a:p>
            <a:pPr marL="95155" indent="-95155" algn="just" defTabSz="740664">
              <a:spcAft>
                <a:spcPts val="600"/>
              </a:spcAft>
              <a:buFont typeface="Arial" pitchFamily="34" charset="0"/>
              <a:buChar char="•"/>
              <a:defRPr/>
            </a:pPr>
            <a:r>
              <a:rPr lang="en-US" sz="2000" b="1" dirty="0" err="1">
                <a:solidFill>
                  <a:schemeClr val="tx1"/>
                </a:solidFill>
                <a:latin typeface="Calibri"/>
              </a:rPr>
              <a:t>Ladakh</a:t>
            </a:r>
            <a:r>
              <a:rPr lang="en-US" sz="2000" b="1" dirty="0">
                <a:solidFill>
                  <a:schemeClr val="tx1"/>
                </a:solidFill>
                <a:latin typeface="Calibri"/>
              </a:rPr>
              <a:t> Dispute</a:t>
            </a:r>
          </a:p>
        </p:txBody>
      </p:sp>
      <p:sp>
        <p:nvSpPr>
          <p:cNvPr id="40" name="Rectangle 39"/>
          <p:cNvSpPr/>
          <p:nvPr/>
        </p:nvSpPr>
        <p:spPr>
          <a:xfrm>
            <a:off x="4464384" y="3013710"/>
            <a:ext cx="2475190" cy="1192821"/>
          </a:xfrm>
          <a:prstGeom prst="rect">
            <a:avLst/>
          </a:prstGeo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lnRef>
          <a:fillRef idx="1">
            <a:schemeClr val="lt1"/>
          </a:fillRef>
          <a:effectRef idx="0">
            <a:schemeClr val="accent4"/>
          </a:effectRef>
          <a:fontRef idx="minor">
            <a:schemeClr val="dk1"/>
          </a:fontRef>
        </p:style>
        <p:txBody>
          <a:bodyPr rtlCol="0" anchor="ctr"/>
          <a:lstStyle/>
          <a:p>
            <a:pPr algn="ctr" defTabSz="740664">
              <a:spcAft>
                <a:spcPts val="600"/>
              </a:spcAft>
              <a:defRPr/>
            </a:pPr>
            <a:r>
              <a:rPr lang="en-US" sz="3200" b="1" dirty="0">
                <a:solidFill>
                  <a:schemeClr val="bg2"/>
                </a:solidFill>
                <a:latin typeface="Calibri"/>
              </a:rPr>
              <a:t>India Centric Disputes</a:t>
            </a:r>
          </a:p>
        </p:txBody>
      </p:sp>
    </p:spTree>
    <p:extLst>
      <p:ext uri="{BB962C8B-B14F-4D97-AF65-F5344CB8AC3E}">
        <p14:creationId xmlns:p14="http://schemas.microsoft.com/office/powerpoint/2010/main" val="1022309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gtEl>
                                        <p:attrNameLst>
                                          <p:attrName>style.visibility</p:attrName>
                                        </p:attrNameLst>
                                      </p:cBhvr>
                                      <p:to>
                                        <p:strVal val="visible"/>
                                      </p:to>
                                    </p:set>
                                  </p:childTnLst>
                                </p:cTn>
                              </p:par>
                            </p:childTnLst>
                          </p:cTn>
                        </p:par>
                        <p:par>
                          <p:cTn id="9" fill="hold">
                            <p:stCondLst>
                              <p:cond delay="0"/>
                            </p:stCondLst>
                            <p:childTnLst>
                              <p:par>
                                <p:cTn id="10" presetID="6" presetClass="entr" presetSubtype="16" fill="hold" nodeType="after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circle(in)">
                                      <p:cBhvr>
                                        <p:cTn id="12" dur="2000"/>
                                        <p:tgtEl>
                                          <p:spTgt spid="30"/>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circle(in)">
                                      <p:cBhvr>
                                        <p:cTn id="15" dur="2000"/>
                                        <p:tgtEl>
                                          <p:spTgt spid="31"/>
                                        </p:tgtEl>
                                      </p:cBhvr>
                                    </p:animEffect>
                                  </p:childTnLst>
                                </p:cTn>
                              </p:par>
                              <p:par>
                                <p:cTn id="16" presetID="6" presetClass="entr" presetSubtype="16" fill="hold"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circle(in)">
                                      <p:cBhvr>
                                        <p:cTn id="18" dur="2000"/>
                                        <p:tgtEl>
                                          <p:spTgt spid="32"/>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circle(in)">
                                      <p:cBhvr>
                                        <p:cTn id="21" dur="2000"/>
                                        <p:tgtEl>
                                          <p:spTgt spid="35"/>
                                        </p:tgtEl>
                                      </p:cBhvr>
                                    </p:animEffect>
                                  </p:childTnLst>
                                </p:cTn>
                              </p:par>
                              <p:par>
                                <p:cTn id="22" presetID="6" presetClass="entr" presetSubtype="16" fill="hold"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circle(in)">
                                      <p:cBhvr>
                                        <p:cTn id="24" dur="2000"/>
                                        <p:tgtEl>
                                          <p:spTgt spid="29"/>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circle(in)">
                                      <p:cBhvr>
                                        <p:cTn id="27" dur="2000"/>
                                        <p:tgtEl>
                                          <p:spTgt spid="34"/>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circle(in)">
                                      <p:cBhvr>
                                        <p:cTn id="30" dur="2000"/>
                                        <p:tgtEl>
                                          <p:spTgt spid="39"/>
                                        </p:tgtEl>
                                      </p:cBhvr>
                                    </p:animEffect>
                                  </p:childTnLst>
                                </p:cTn>
                              </p:par>
                              <p:par>
                                <p:cTn id="31" presetID="6" presetClass="entr" presetSubtype="16" fill="hold" nodeType="with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circle(in)">
                                      <p:cBhvr>
                                        <p:cTn id="33" dur="2000"/>
                                        <p:tgtEl>
                                          <p:spTgt spid="38"/>
                                        </p:tgtEl>
                                      </p:cBhvr>
                                    </p:animEffect>
                                  </p:childTnLst>
                                </p:cTn>
                              </p:par>
                              <p:par>
                                <p:cTn id="34" presetID="6" presetClass="entr" presetSubtype="16" fill="hold" nodeType="with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circle(in)">
                                      <p:cBhvr>
                                        <p:cTn id="36" dur="2000"/>
                                        <p:tgtEl>
                                          <p:spTgt spid="27"/>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circle(in)">
                                      <p:cBhvr>
                                        <p:cTn id="39" dur="2000"/>
                                        <p:tgtEl>
                                          <p:spTgt spid="33"/>
                                        </p:tgtEl>
                                      </p:cBhvr>
                                    </p:animEffect>
                                  </p:childTnLst>
                                </p:cTn>
                              </p:par>
                              <p:par>
                                <p:cTn id="40" presetID="6" presetClass="entr" presetSubtype="16" fill="hold" nodeType="with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circle(in)">
                                      <p:cBhvr>
                                        <p:cTn id="42" dur="2000"/>
                                        <p:tgtEl>
                                          <p:spTgt spid="28"/>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circle(in)">
                                      <p:cBhvr>
                                        <p:cTn id="45"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3" grpId="0" animBg="1"/>
      <p:bldP spid="34" grpId="0" animBg="1"/>
      <p:bldP spid="35" grpId="0" animBg="1"/>
      <p:bldP spid="37" grpId="0" animBg="1"/>
      <p:bldP spid="39" grpId="0" animBg="1"/>
      <p:bldP spid="40" grpId="0" animBg="1"/>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6369</TotalTime>
  <Words>844</Words>
  <Application>Microsoft Office PowerPoint</Application>
  <PresentationFormat>Widescreen</PresentationFormat>
  <Paragraphs>302</Paragraphs>
  <Slides>11</Slides>
  <Notes>7</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11</vt:i4>
      </vt:variant>
    </vt:vector>
  </HeadingPairs>
  <TitlesOfParts>
    <vt:vector size="23" baseType="lpstr">
      <vt:lpstr>Arial</vt:lpstr>
      <vt:lpstr>Arial Black</vt:lpstr>
      <vt:lpstr>Book Antiqua</vt:lpstr>
      <vt:lpstr>Calibri</vt:lpstr>
      <vt:lpstr>Century Gothic</vt:lpstr>
      <vt:lpstr>Georgia</vt:lpstr>
      <vt:lpstr>Times New Roman</vt:lpstr>
      <vt:lpstr>Trebuchet MS</vt:lpstr>
      <vt:lpstr>Wingdings</vt:lpstr>
      <vt:lpstr>Wingdings 3</vt:lpstr>
      <vt:lpstr>Slice</vt:lpstr>
      <vt:lpstr>Facet</vt:lpstr>
      <vt:lpstr> </vt:lpstr>
      <vt:lpstr>What is Regional Integration?</vt:lpstr>
      <vt:lpstr>How to study Regional Integration?</vt:lpstr>
      <vt:lpstr>PowerPoint Presentation</vt:lpstr>
      <vt:lpstr>PowerPoint Presentation</vt:lpstr>
      <vt:lpstr>PowerPoint Presentation</vt:lpstr>
      <vt:lpstr>PowerPoint Presentation</vt:lpstr>
      <vt:lpstr>PowerPoint Presentation</vt:lpstr>
      <vt:lpstr>INDIAN HEGEMONIC DESIGNS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NUML</dc:title>
  <dc:creator>User</dc:creator>
  <cp:lastModifiedBy>ICT OFFICE</cp:lastModifiedBy>
  <cp:revision>292</cp:revision>
  <cp:lastPrinted>2020-04-24T06:17:40Z</cp:lastPrinted>
  <dcterms:created xsi:type="dcterms:W3CDTF">2019-03-19T07:09:57Z</dcterms:created>
  <dcterms:modified xsi:type="dcterms:W3CDTF">2023-10-31T17:13:19Z</dcterms:modified>
</cp:coreProperties>
</file>