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349" r:id="rId3"/>
    <p:sldId id="405" r:id="rId4"/>
    <p:sldId id="406" r:id="rId5"/>
    <p:sldId id="412" r:id="rId6"/>
    <p:sldId id="413" r:id="rId7"/>
    <p:sldId id="414" r:id="rId8"/>
    <p:sldId id="415" r:id="rId9"/>
    <p:sldId id="416" r:id="rId10"/>
    <p:sldId id="418" r:id="rId11"/>
    <p:sldId id="419" r:id="rId12"/>
    <p:sldId id="417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718" autoAdjust="0"/>
  </p:normalViewPr>
  <p:slideViewPr>
    <p:cSldViewPr snapToGrid="0">
      <p:cViewPr varScale="1">
        <p:scale>
          <a:sx n="69" d="100"/>
          <a:sy n="69" d="100"/>
        </p:scale>
        <p:origin x="762" y="96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606D0-592B-41B7-BF38-62BE3E32F11E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0966F-CACB-4040-9F20-306F53BF1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13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CCBCF-57BB-4042-81DB-1952D96F4023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D4986-DADF-47BA-ABE9-3C4F80D3D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94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71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64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05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24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15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45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04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71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62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52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D4986-DADF-47BA-ABE9-3C4F80D3DC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911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58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95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224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7176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0391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7610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259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9206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571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91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951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1137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113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014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769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999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3197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B57437-4905-4400-B544-484EDB9E8B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FEF43-3062-4E17-97C9-6193EA458BC9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69480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acea.ec.europa.eu/scholarships/erasmus-mundus-catalogue_e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ss.cedefop.europa.eu/en/home.ie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mbridgeenglishteacher.org/what_is_thi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7959" y="673769"/>
            <a:ext cx="8001000" cy="1624263"/>
          </a:xfrm>
        </p:spPr>
        <p:txBody>
          <a:bodyPr/>
          <a:lstStyle/>
          <a:p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242" y="1335505"/>
            <a:ext cx="8851939" cy="508935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4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Awareness Session on</a:t>
            </a:r>
          </a:p>
          <a:p>
            <a:pPr algn="ctr"/>
            <a:r>
              <a:rPr lang="en-US" sz="4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Erasmus Mundus Joint Masters Scholarships</a:t>
            </a:r>
          </a:p>
          <a:p>
            <a:endParaRPr lang="en-US" sz="43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sz="32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Dr. Riaz Shad</a:t>
            </a:r>
          </a:p>
          <a:p>
            <a:pPr>
              <a:lnSpc>
                <a:spcPct val="110000"/>
              </a:lnSpc>
            </a:pPr>
            <a:r>
              <a:rPr lang="en-US" sz="32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Jean Monnet Chair</a:t>
            </a:r>
          </a:p>
          <a:p>
            <a:pPr>
              <a:lnSpc>
                <a:spcPct val="110000"/>
              </a:lnSpc>
            </a:pPr>
            <a:r>
              <a:rPr lang="en-US" sz="3200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</a:t>
            </a:r>
            <a:r>
              <a:rPr lang="en-US" sz="32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IR-PCS</a:t>
            </a:r>
          </a:p>
          <a:p>
            <a:pPr>
              <a:lnSpc>
                <a:spcPct val="110000"/>
              </a:lnSpc>
            </a:pPr>
            <a:r>
              <a:rPr lang="en-US" sz="32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University of Modern Languages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8182" y="3971166"/>
            <a:ext cx="190500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38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112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112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112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 of Purpose (letter of intent or motivation letter)</a:t>
            </a:r>
          </a:p>
          <a:p>
            <a:pPr lvl="0">
              <a:lnSpc>
                <a:spcPct val="120000"/>
              </a:lnSpc>
              <a:buClrTx/>
              <a:buFont typeface="Wingdings" panose="05000000000000000000" pitchFamily="2" charset="2"/>
              <a:buChar char="Ø"/>
            </a:pPr>
            <a:r>
              <a:rPr lang="en-US" sz="9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Statement  --------   You as a Person</a:t>
            </a:r>
          </a:p>
          <a:p>
            <a:pPr lvl="0">
              <a:lnSpc>
                <a:spcPct val="120000"/>
              </a:lnSpc>
              <a:buClrTx/>
              <a:buFont typeface="Wingdings" panose="05000000000000000000" pitchFamily="2" charset="2"/>
              <a:buChar char="Ø"/>
            </a:pPr>
            <a:r>
              <a:rPr lang="en-US" sz="9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 of Purpose  --------   Your “brain”   --- you have become a scientist and will grow to be. Any personal information should be related to your scientific approach. </a:t>
            </a:r>
          </a:p>
          <a:p>
            <a:pPr lvl="0">
              <a:lnSpc>
                <a:spcPct val="120000"/>
              </a:lnSpc>
              <a:buClrTx/>
              <a:buFont typeface="Wingdings" panose="05000000000000000000" pitchFamily="2" charset="2"/>
              <a:buChar char="Ø"/>
            </a:pPr>
            <a:r>
              <a:rPr lang="en-US" sz="9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SOP, you demonstrate your personality</a:t>
            </a:r>
            <a:r>
              <a:rPr lang="en-US" sz="9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motivation, maturity, interest, enthusiasm, diligence, commitment, and so on</a:t>
            </a:r>
            <a:r>
              <a:rPr lang="en-US" sz="9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lnSpc>
                <a:spcPct val="120000"/>
              </a:lnSpc>
              <a:buClrTx/>
              <a:buFont typeface="Wingdings" panose="05000000000000000000" pitchFamily="2" charset="2"/>
              <a:buChar char="Ø"/>
            </a:pPr>
            <a:r>
              <a:rPr lang="en-US" sz="9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develop SOP?</a:t>
            </a:r>
          </a:p>
          <a:p>
            <a:pPr lvl="0">
              <a:lnSpc>
                <a:spcPct val="120000"/>
              </a:lnSpc>
              <a:buClrTx/>
              <a:buFont typeface="Wingdings" panose="05000000000000000000" pitchFamily="2" charset="2"/>
              <a:buChar char="ü"/>
            </a:pPr>
            <a:r>
              <a:rPr lang="en-US" sz="9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 on your intellectual development: </a:t>
            </a:r>
          </a:p>
          <a:p>
            <a:pPr marL="0" lvl="0" indent="0">
              <a:lnSpc>
                <a:spcPct val="120000"/>
              </a:lnSpc>
              <a:buClrTx/>
              <a:buNone/>
            </a:pPr>
            <a:r>
              <a:rPr lang="en-US" sz="9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9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en-US" sz="9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major moments in your life that brought you to the current programme </a:t>
            </a:r>
          </a:p>
          <a:p>
            <a:pPr marL="0" lvl="0" indent="0">
              <a:lnSpc>
                <a:spcPct val="120000"/>
              </a:lnSpc>
              <a:buClrTx/>
              <a:buNone/>
            </a:pPr>
            <a:r>
              <a:rPr lang="en-US" sz="9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9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r>
              <a:rPr lang="en-US" sz="9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what or who influenced your decision or interest (role models) </a:t>
            </a:r>
          </a:p>
          <a:p>
            <a:pPr marL="0" lvl="0" indent="0">
              <a:lnSpc>
                <a:spcPct val="120000"/>
              </a:lnSpc>
              <a:buClrTx/>
              <a:buNone/>
            </a:pPr>
            <a:r>
              <a:rPr lang="en-US" sz="9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9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r>
              <a:rPr lang="en-US" sz="9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your personal characteristics (e.g. integrity, persistence) that will improve your   	prospects for success in this field/programme.</a:t>
            </a:r>
          </a:p>
          <a:p>
            <a:pPr lvl="0">
              <a:lnSpc>
                <a:spcPct val="120000"/>
              </a:lnSpc>
              <a:buClrTx/>
              <a:buFont typeface="Wingdings" panose="05000000000000000000" pitchFamily="2" charset="2"/>
              <a:buChar char="ü"/>
            </a:pPr>
            <a:endParaRPr lang="en-US" sz="96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</a:pPr>
            <a:endParaRPr lang="en-US" sz="9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sz="8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91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112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112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112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 of Purpose (letter of intent or motivation letter)</a:t>
            </a:r>
          </a:p>
          <a:p>
            <a:pPr lvl="0">
              <a:lnSpc>
                <a:spcPct val="120000"/>
              </a:lnSpc>
              <a:buClrTx/>
              <a:buFont typeface="Wingdings" panose="05000000000000000000" pitchFamily="2" charset="2"/>
              <a:buChar char="ü"/>
            </a:pP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skills (for example, leadership, communicative, analytical) do you possess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>
              <a:lnSpc>
                <a:spcPct val="120000"/>
              </a:lnSpc>
              <a:buClrTx/>
              <a:buFont typeface="Wingdings" panose="05000000000000000000" pitchFamily="2" charset="2"/>
              <a:buChar char="ü"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Why did you choose your research topic(s)/field/school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>
              <a:lnSpc>
                <a:spcPct val="120000"/>
              </a:lnSpc>
              <a:buClrTx/>
              <a:buFont typeface="Wingdings" panose="05000000000000000000" pitchFamily="2" charset="2"/>
              <a:buChar char="ü"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Why did you choose your undergraduate major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>
              <a:lnSpc>
                <a:spcPct val="120000"/>
              </a:lnSpc>
              <a:buClrTx/>
              <a:buFont typeface="Wingdings" panose="05000000000000000000" pitchFamily="2" charset="2"/>
              <a:buChar char="ü"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What are your career goals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>
              <a:lnSpc>
                <a:spcPct val="120000"/>
              </a:lnSpc>
              <a:buClrTx/>
              <a:buFont typeface="Arial" panose="020B0604020202020204" pitchFamily="34" charset="0"/>
              <a:buChar char="•"/>
            </a:pP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Where do you see yourself in 10 years?</a:t>
            </a:r>
          </a:p>
          <a:p>
            <a:pPr lvl="0">
              <a:lnSpc>
                <a:spcPct val="120000"/>
              </a:lnSpc>
              <a:buClrTx/>
              <a:buFont typeface="Arial" panose="020B0604020202020204" pitchFamily="34" charset="0"/>
              <a:buChar char="•"/>
            </a:pP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 you hope to accomplish?</a:t>
            </a:r>
          </a:p>
          <a:p>
            <a:pPr lvl="0">
              <a:lnSpc>
                <a:spcPct val="120000"/>
              </a:lnSpc>
              <a:buClrTx/>
              <a:buFont typeface="Arial" panose="020B0604020202020204" pitchFamily="34" charset="0"/>
              <a:buChar char="•"/>
            </a:pP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What drives you? What motivates you?</a:t>
            </a:r>
          </a:p>
          <a:p>
            <a:pPr lvl="0">
              <a:lnSpc>
                <a:spcPct val="120000"/>
              </a:lnSpc>
              <a:buClrTx/>
              <a:buFont typeface="Wingdings" panose="05000000000000000000" pitchFamily="2" charset="2"/>
              <a:buChar char="ü"/>
            </a:pPr>
            <a:endParaRPr lang="en-US" sz="9600" dirty="0" smtClean="0"/>
          </a:p>
          <a:p>
            <a:pPr lvl="0">
              <a:lnSpc>
                <a:spcPct val="120000"/>
              </a:lnSpc>
              <a:buClrTx/>
              <a:buFont typeface="Wingdings" panose="05000000000000000000" pitchFamily="2" charset="2"/>
              <a:buChar char="ü"/>
            </a:pPr>
            <a:endParaRPr lang="en-US" sz="96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</a:pPr>
            <a:endParaRPr lang="en-US" sz="9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sz="8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Why did you choose your research topic(s)/field/school?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Why did you choose your undergraduate major?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 are your career goals?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Where do you see yourself in 10 years?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 do you hope to accomplish?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 drives you? What motivates you?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77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3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sz="8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4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3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endParaRPr lang="en-US" sz="112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en-US" sz="11200" b="1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en-US" sz="112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1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Information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Erasmus+ is the EU Programme in the fields of education, training, youth and sport for the period 2021-2027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programme comprises 3 Key Actions:</a:t>
            </a:r>
          </a:p>
          <a:p>
            <a:pPr>
              <a:lnSpc>
                <a:spcPct val="170000"/>
              </a:lnSpc>
              <a:buClrTx/>
              <a:buFont typeface="Arial" panose="020B0604020202020204" pitchFamily="34" charset="0"/>
              <a:buChar char="•"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Action 1: Learning Mobility of Individuals  (10 sub-components)</a:t>
            </a:r>
          </a:p>
          <a:p>
            <a:pPr>
              <a:lnSpc>
                <a:spcPct val="170000"/>
              </a:lnSpc>
              <a:buClrTx/>
              <a:buFont typeface="Arial" panose="020B0604020202020204" pitchFamily="34" charset="0"/>
              <a:buChar char="•"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Action 2: Cooperation among Organizations and Institutions (9 sub-components)</a:t>
            </a:r>
          </a:p>
          <a:p>
            <a:pPr>
              <a:lnSpc>
                <a:spcPct val="170000"/>
              </a:lnSpc>
              <a:buClrTx/>
              <a:buFont typeface="Arial" panose="020B0604020202020204" pitchFamily="34" charset="0"/>
              <a:buChar char="•"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Action 3: Support to Policy Development and Cooperation (3 sub-components)</a:t>
            </a:r>
            <a:endParaRPr lang="en-US" sz="8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Scholarships and funding for these key actions is offered every year.</a:t>
            </a:r>
          </a:p>
          <a:p>
            <a:pPr algn="just"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Erasmus Mundus Joint Masters (EMJM) is just a small component of the broader Erasmus+ programme.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8800" dirty="0" smtClean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3800" b="1" u="sng" dirty="0" smtClean="0">
              <a:solidFill>
                <a:schemeClr val="bg1"/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33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3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200" b="1" dirty="0" smtClean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2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200" b="1" dirty="0" smtClean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2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200" b="1" dirty="0" smtClean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2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200" b="1" dirty="0" smtClean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2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1200" b="1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General Information about Erasmus Mundus Joint Masters (EMJM) Scholarships: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Supported by the European Commission (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 Education and Culture Executive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Agency)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Offered by a consortium of universities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scholarship is awarded for full-time enrolment, and will cover the entire duration of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Master 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 (i.e. 12, 18, 24 months). A reduced duration of the scholarship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applicable 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case of recognition of prior learning (with a minimum scholarship duration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one 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 year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includes a mandatory 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period in at least two different Programme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Countries.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fully funded scholarship covering tuition fee, travel, living cost, and health 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accident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insurance.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1200" b="1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70000"/>
              </a:lnSpc>
            </a:pPr>
            <a:endParaRPr lang="en-US" sz="11200" b="1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en-US" sz="112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11200" b="1" dirty="0" smtClean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sz="8000" dirty="0">
              <a:solidFill>
                <a:schemeClr val="bg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11200" b="1" dirty="0" smtClean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8800" dirty="0" smtClean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3800" b="1" u="sng" dirty="0" smtClean="0">
              <a:solidFill>
                <a:schemeClr val="bg1"/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25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1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endParaRPr lang="en-US" sz="112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en-US" sz="11200" b="1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en-US" sz="112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Challenges for Pakistani Students regarding Erasmus Mundus Scholarship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 of information about the availability of scholarships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to get information about a particular scholarship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read the available information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eligibility criteria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documents are required</a:t>
            </a:r>
          </a:p>
          <a:p>
            <a:pPr>
              <a:lnSpc>
                <a:spcPct val="170000"/>
              </a:lnSpc>
              <a:buClrTx/>
              <a:buFont typeface="Wingdings" panose="05000000000000000000" pitchFamily="2" charset="2"/>
              <a:buChar char="Ø"/>
            </a:pPr>
            <a:r>
              <a:rPr lang="en-US" sz="8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quality application</a:t>
            </a:r>
          </a:p>
          <a:p>
            <a:pPr>
              <a:lnSpc>
                <a:spcPct val="120000"/>
              </a:lnSpc>
            </a:pPr>
            <a:endParaRPr lang="en-US" sz="8000" dirty="0">
              <a:solidFill>
                <a:schemeClr val="bg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11200" b="1" dirty="0" smtClean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8800" dirty="0" smtClean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3800" b="1" u="sng" dirty="0" smtClean="0">
              <a:solidFill>
                <a:schemeClr val="bg1"/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69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1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endParaRPr lang="en-US" sz="112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112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 Steps for EMJM Scholarship Application Preparation</a:t>
            </a:r>
          </a:p>
          <a:p>
            <a:pPr marL="0" indent="0">
              <a:buNone/>
            </a:pPr>
            <a:endParaRPr lang="en-US" sz="9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9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the following link:</a:t>
            </a:r>
          </a:p>
          <a:p>
            <a:pPr marL="0" indent="0">
              <a:buNone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www.eacea.ec.europa.eu/scholarships/erasmus-mundus-catalogue_en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8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9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Download </a:t>
            </a:r>
            <a:r>
              <a:rPr lang="en-US" sz="8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Erasmus + programme Guide </a:t>
            </a:r>
          </a:p>
          <a:p>
            <a:pPr marL="0" indent="0">
              <a:buNone/>
            </a:pP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</a:t>
            </a: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Erasmus </a:t>
            </a:r>
            <a:r>
              <a:rPr lang="en-US" sz="8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Programme Guide  (PP: 215-223)</a:t>
            </a:r>
          </a:p>
          <a:p>
            <a:pPr marL="0" indent="0">
              <a:buNone/>
            </a:pPr>
            <a:r>
              <a:rPr lang="en-US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8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6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1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endParaRPr lang="en-US" sz="112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28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 Steps for EMJM Scholarship Application Preparation</a:t>
            </a:r>
          </a:p>
          <a:p>
            <a:pPr marL="0" indent="0">
              <a:lnSpc>
                <a:spcPct val="120000"/>
              </a:lnSpc>
              <a:buNone/>
            </a:pPr>
            <a:endParaRPr lang="fr-FR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fr-FR" sz="9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fr-FR" sz="9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9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programme for the </a:t>
            </a:r>
            <a:r>
              <a:rPr lang="fr-FR" sz="9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scholarship</a:t>
            </a:r>
            <a:r>
              <a:rPr lang="fr-FR" sz="9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 of the </a:t>
            </a:r>
            <a:r>
              <a:rPr lang="fr-FR" sz="9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fr-FR" sz="9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FR" sz="9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fr-FR" sz="9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programmes.</a:t>
            </a:r>
          </a:p>
          <a:p>
            <a:pPr marL="0" indent="0">
              <a:lnSpc>
                <a:spcPct val="120000"/>
              </a:lnSpc>
              <a:buNone/>
            </a:pPr>
            <a:endParaRPr lang="fr-FR" sz="9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ClrTx/>
              <a:buFont typeface="Wingdings" panose="05000000000000000000" pitchFamily="2" charset="2"/>
              <a:buChar char="v"/>
            </a:pPr>
            <a:r>
              <a:rPr lang="fr-FR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programme has a </a:t>
            </a:r>
            <a:r>
              <a:rPr lang="fr-FR" sz="9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fr-FR" sz="9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Coordinator</a:t>
            </a:r>
            <a:r>
              <a:rPr lang="fr-FR" sz="9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 and a group of </a:t>
            </a:r>
            <a:r>
              <a:rPr lang="fr-FR" sz="9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‘Partner’ 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countries.</a:t>
            </a:r>
          </a:p>
          <a:p>
            <a:pPr>
              <a:lnSpc>
                <a:spcPct val="120000"/>
              </a:lnSpc>
              <a:buClrTx/>
              <a:buFont typeface="Wingdings" panose="05000000000000000000" pitchFamily="2" charset="2"/>
              <a:buChar char="v"/>
            </a:pPr>
            <a:r>
              <a:rPr lang="fr-FR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Read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about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programme of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choice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websites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coordinator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countries.</a:t>
            </a:r>
          </a:p>
          <a:p>
            <a:pPr>
              <a:lnSpc>
                <a:spcPct val="120000"/>
              </a:lnSpc>
              <a:buClrTx/>
              <a:buFont typeface="Wingdings" panose="05000000000000000000" pitchFamily="2" charset="2"/>
              <a:buChar char="v"/>
            </a:pPr>
            <a:r>
              <a:rPr lang="fr-FR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decide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2-4 countries for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FR" sz="9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scholarship</a:t>
            </a:r>
            <a:r>
              <a:rPr lang="fr-FR" sz="9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 </a:t>
            </a:r>
            <a:endParaRPr lang="en-US" sz="9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endParaRPr lang="en-US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sz="8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28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1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endParaRPr lang="en-US" sz="112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28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 Steps for EMJM Scholarship Application Preparation</a:t>
            </a:r>
          </a:p>
          <a:p>
            <a:pPr marL="0" indent="0">
              <a:lnSpc>
                <a:spcPct val="120000"/>
              </a:lnSpc>
              <a:buNone/>
            </a:pPr>
            <a:endParaRPr lang="fr-BE" sz="8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 </a:t>
            </a:r>
            <a:r>
              <a:rPr lang="fr-BE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Application </a:t>
            </a:r>
            <a:r>
              <a:rPr lang="fr-BE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……………………..</a:t>
            </a:r>
            <a:r>
              <a:rPr lang="fr-BE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Description (Part B</a:t>
            </a: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ClrTx/>
              <a:buNone/>
            </a:pPr>
            <a:endParaRPr lang="fr-BE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Tx/>
              <a:buNone/>
            </a:pP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fr-BE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Award</a:t>
            </a: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8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r>
              <a:rPr lang="fr-BE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Erasmus + Guide (pp: 219-20)</a:t>
            </a:r>
            <a:endParaRPr lang="en-US" sz="8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96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sz="8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91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28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 Steps for EMJM Scholarship Application Preparation</a:t>
            </a:r>
          </a:p>
          <a:p>
            <a:pPr>
              <a:buClrTx/>
            </a:pPr>
            <a:r>
              <a:rPr lang="en-US" sz="6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documents must be uploaded on the online application tool:</a:t>
            </a:r>
            <a:endParaRPr lang="en-US" sz="7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Tx/>
            </a:pP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Completed application form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(using the provided online tool)</a:t>
            </a:r>
          </a:p>
          <a:p>
            <a:pPr lvl="0">
              <a:buClrTx/>
            </a:pP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Scan of Passport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(with photo, date of expiry and personal details / ID can be accepted for European students only)</a:t>
            </a:r>
          </a:p>
          <a:p>
            <a:pPr lvl="0">
              <a:buClrTx/>
            </a:pP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Curriculum Vitae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(if possible in European Format, see the </a:t>
            </a:r>
            <a:r>
              <a:rPr lang="en-US" sz="7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Europass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Website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>
              <a:buClrTx/>
            </a:pP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 of Motivation</a:t>
            </a:r>
            <a:endParaRPr lang="en-US" sz="7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Tx/>
            </a:pP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Copy </a:t>
            </a: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BSc-degree or equivalent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(Scan of the official degree or temporary certificates required)</a:t>
            </a:r>
          </a:p>
          <a:p>
            <a:pPr lvl="0">
              <a:buClrTx/>
            </a:pP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Translation of Diploma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(if applicable, official translation in English or one of the languages of the Partner Universities: French, Italian, Swedish)</a:t>
            </a:r>
          </a:p>
          <a:p>
            <a:pPr lvl="0">
              <a:buClrTx/>
            </a:pP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Transcripts of academic records for each year of the BSc degree or equivalent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(official signed and stamped transcripts with explanation of the grading system, and, if applicable, official translation in English or one of the languages of the Partner Universities: French, Italian, Swedish)</a:t>
            </a:r>
          </a:p>
          <a:p>
            <a:pPr lvl="0">
              <a:buClrTx/>
            </a:pP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 letter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Two reference letters (signed and stamped, if possible use the </a:t>
            </a:r>
            <a:r>
              <a:rPr lang="en-US" sz="7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FIPDes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form)</a:t>
            </a:r>
          </a:p>
          <a:p>
            <a:pPr marL="0" indent="0">
              <a:lnSpc>
                <a:spcPct val="120000"/>
              </a:lnSpc>
              <a:buNone/>
            </a:pPr>
            <a:endParaRPr lang="en-US" sz="64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sz="8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6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  <a:solidFill>
            <a:schemeClr val="tx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2800" b="1" u="sng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28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 Steps for EMJM Scholarship Application Preparation</a:t>
            </a:r>
          </a:p>
          <a:p>
            <a:pPr lvl="0">
              <a:buClrTx/>
            </a:pPr>
            <a:r>
              <a:rPr lang="en-US" sz="7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Proof of English Proficiency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Proof of English level ("B2 level" according to 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CEFR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advanced) demonstrated in one of the following ways:</a:t>
            </a:r>
          </a:p>
          <a:p>
            <a:pPr lvl="1">
              <a:buClrTx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TOEFL at minimum level 575</a:t>
            </a:r>
          </a:p>
          <a:p>
            <a:pPr lvl="1">
              <a:buClrTx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Internet-based TOEFL at minimum level 90</a:t>
            </a:r>
          </a:p>
          <a:p>
            <a:pPr lvl="1">
              <a:buClrTx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IELTS (Academic) at minimum level 6.5</a:t>
            </a:r>
          </a:p>
          <a:p>
            <a:pPr lvl="1">
              <a:buClrTx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Cambridge Certificates: Cambridge English First (FCE) , Cambridge English Advanced (CAE) and Cambridge English Proficiency (CPE)</a:t>
            </a:r>
          </a:p>
          <a:p>
            <a:pPr lvl="1">
              <a:buClrTx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 with English as their mother tongue (the copy of passport is needed to prove this)</a:t>
            </a:r>
          </a:p>
          <a:p>
            <a:pPr lvl="1">
              <a:buClrTx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 who have completed (or who are currently completing) a higher education degree with English as a medium of instruction (a certificate from the university is required to prove this)</a:t>
            </a:r>
          </a:p>
          <a:p>
            <a:pPr lvl="1">
              <a:buClrTx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Stay of more than a year in an English-speaking country (a certificate from employer or other as applicable, or a copy of the passport page showing visa to enter and leave the English-speaking country, is needed to prove this)</a:t>
            </a:r>
          </a:p>
          <a:p>
            <a:pPr lvl="1">
              <a:buClrTx/>
            </a:pP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Exemptions can exceptionally be made for outstanding students with a lower English proficiency level</a:t>
            </a:r>
          </a:p>
          <a:p>
            <a:pPr lvl="0">
              <a:buClrTx/>
            </a:pP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Proof of your Place of Residence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 residence certificate in accordance with your municipality registration rules or a certificate from your place of work, study or training issued by the employer or institution in question, </a:t>
            </a: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English (or officially translated into English) and not older than 12 months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64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sz="8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9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8800" dirty="0" smtClean="0">
              <a:ln>
                <a:solidFill>
                  <a:schemeClr val="bg1"/>
                </a:solidFill>
              </a:ln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55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7134</TotalTime>
  <Words>757</Words>
  <Application>Microsoft Office PowerPoint</Application>
  <PresentationFormat>Widescreen</PresentationFormat>
  <Paragraphs>236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Book Antiqua</vt:lpstr>
      <vt:lpstr>Calibri</vt:lpstr>
      <vt:lpstr>Century Gothic</vt:lpstr>
      <vt:lpstr>Times New Roman</vt:lpstr>
      <vt:lpstr>Wingdings</vt:lpstr>
      <vt:lpstr>Wingdings 3</vt:lpstr>
      <vt:lpstr>Slice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NUML</dc:title>
  <dc:creator>User</dc:creator>
  <cp:lastModifiedBy>ICT OFFICE</cp:lastModifiedBy>
  <cp:revision>345</cp:revision>
  <cp:lastPrinted>2020-04-24T06:17:40Z</cp:lastPrinted>
  <dcterms:created xsi:type="dcterms:W3CDTF">2019-03-19T07:09:57Z</dcterms:created>
  <dcterms:modified xsi:type="dcterms:W3CDTF">2023-11-23T04:18:09Z</dcterms:modified>
</cp:coreProperties>
</file>