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7" r:id="rId4"/>
    <p:sldId id="259" r:id="rId5"/>
    <p:sldId id="261"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66" d="100"/>
          <a:sy n="66" d="100"/>
        </p:scale>
        <p:origin x="224" y="10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5295-4A2B-F6F6-D197-92E5D8CEFA1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3F58ECA-891C-B79A-CBDB-E38CB4257A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9BC3579-8DD3-07AF-CF2C-84EC00DFE8A8}"/>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5361CA31-111A-2A66-C4C7-33301EC4F3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B43F66-1084-D0B1-EFB1-2E04CB3CC348}"/>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3653229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685AF-84BF-B3F8-1FCA-C071FC3B234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95979B0-C0E1-2BAC-2E82-0B9F6D69732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2A7E151-9B98-A27C-FCFA-DE652EC87B80}"/>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4502D18D-7A9B-1F25-39A0-B79B9551F6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7610A-F7FB-B016-FD3B-E840DCFA40A1}"/>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196552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D0D7FE-EE34-AF6A-B9F0-EEC644D8CF5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D25A889-D7EF-D419-0E18-EB476AABF20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74FE7E5-5540-8ECA-56A5-785D893885A0}"/>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E143F859-2260-6F61-9698-25ED096613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047C0-EC86-ED23-EAF9-D77EABA86D62}"/>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178341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9C9B1-8DD6-423A-34AF-621BCF5C297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1383AA-2ED1-DB10-5397-A697DE3449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1E112C0-A541-E8E3-E77E-51CEEA060551}"/>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F69FBA48-F53D-4E12-CF8F-E27A7D8A04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C4461-63E4-6214-BAD4-C718D67DEF00}"/>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1518608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3084C-6386-A420-2310-F3287794131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9AD9D3D-20FC-FC1D-766F-816B2BF951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6078F6E-1612-9EDA-CA4B-2D243B1DC8AF}"/>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7430166F-5F8D-E601-2A3D-B74B33CEF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AE485-491D-FC33-47F6-3ECF60544152}"/>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292810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0ADF-4C9F-7CC3-648D-938466727B4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97A676F-3F21-735C-B5A2-2CDBBCB9B5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0617F9E-BAE4-791C-23CA-4D06EC10491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84835D9-B1B2-B156-5D1D-F434D2673199}"/>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6" name="Footer Placeholder 5">
            <a:extLst>
              <a:ext uri="{FF2B5EF4-FFF2-40B4-BE49-F238E27FC236}">
                <a16:creationId xmlns:a16="http://schemas.microsoft.com/office/drawing/2014/main" id="{D94A747F-3BA3-AF93-120D-E1BB2E65F4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9B6993-9561-193B-7F46-F140E0C63305}"/>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1482464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5FC5-1EC5-A261-FC1F-EB75B6C909B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AD8431F-E64D-FFC6-C0CC-A24D6BBB90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1E86D31-A2A0-0647-6BFC-28A2F7305C6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A5AF36F-BBAE-B684-5717-B20BADA195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4B568E9-3F1F-08CB-3AAF-1E7BDB6CCFC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25DBF25-7B4B-15C9-2735-9F971B068BFF}"/>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8" name="Footer Placeholder 7">
            <a:extLst>
              <a:ext uri="{FF2B5EF4-FFF2-40B4-BE49-F238E27FC236}">
                <a16:creationId xmlns:a16="http://schemas.microsoft.com/office/drawing/2014/main" id="{4C08DF3A-0F77-F27E-321D-12C9E51D4D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209EA3-B1B9-A0D1-0708-61AF6B276487}"/>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139170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F363C-A438-4A21-C8F1-4436740283F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44E54BF-0632-62B0-8589-ABDD41B8B837}"/>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4" name="Footer Placeholder 3">
            <a:extLst>
              <a:ext uri="{FF2B5EF4-FFF2-40B4-BE49-F238E27FC236}">
                <a16:creationId xmlns:a16="http://schemas.microsoft.com/office/drawing/2014/main" id="{893838B6-A28C-D3F7-A365-6849781E85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00D0D5-8C81-F4D0-C725-A3336A02BEBA}"/>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99993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5A016B-9F3E-754D-D043-7DE0946D5CA3}"/>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3" name="Footer Placeholder 2">
            <a:extLst>
              <a:ext uri="{FF2B5EF4-FFF2-40B4-BE49-F238E27FC236}">
                <a16:creationId xmlns:a16="http://schemas.microsoft.com/office/drawing/2014/main" id="{22F486C3-6729-65D2-F923-17B26866EB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EA23FE-5DC6-8BD3-748F-234D100936BD}"/>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308553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F315B-2C6C-42EA-5243-37CEE8AAB52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B19D3C7-C8F4-CE79-A5E0-12257F77FB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A58A84A-D5F9-B11B-BDB8-C274F3340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30749D2-3EB3-3426-B7CA-FD258AAC58BF}"/>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6" name="Footer Placeholder 5">
            <a:extLst>
              <a:ext uri="{FF2B5EF4-FFF2-40B4-BE49-F238E27FC236}">
                <a16:creationId xmlns:a16="http://schemas.microsoft.com/office/drawing/2014/main" id="{D6E3A8F6-C67B-20E6-49BC-9D7BB1417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D3E6AD-E175-965B-0D01-B9BDE08A6A18}"/>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258308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FD292-1930-18F2-343B-F59221D0D84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0CA8CBE-D2F6-0122-DF63-24D3ED719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C3ABBA-E3B1-2422-69B7-033F3E6F3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F9A7D7-C517-261C-B022-EE6D826C52CE}"/>
              </a:ext>
            </a:extLst>
          </p:cNvPr>
          <p:cNvSpPr>
            <a:spLocks noGrp="1"/>
          </p:cNvSpPr>
          <p:nvPr>
            <p:ph type="dt" sz="half" idx="10"/>
          </p:nvPr>
        </p:nvSpPr>
        <p:spPr/>
        <p:txBody>
          <a:bodyPr/>
          <a:lstStyle/>
          <a:p>
            <a:fld id="{6E3CE5C0-0667-6D40-9191-8AA5D319D0B3}" type="datetimeFigureOut">
              <a:rPr lang="en-US" smtClean="0"/>
              <a:t>5/16/2023</a:t>
            </a:fld>
            <a:endParaRPr lang="en-US"/>
          </a:p>
        </p:txBody>
      </p:sp>
      <p:sp>
        <p:nvSpPr>
          <p:cNvPr id="6" name="Footer Placeholder 5">
            <a:extLst>
              <a:ext uri="{FF2B5EF4-FFF2-40B4-BE49-F238E27FC236}">
                <a16:creationId xmlns:a16="http://schemas.microsoft.com/office/drawing/2014/main" id="{26A2A317-03DF-131D-3240-E60122094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9DF23-B5FE-B8F7-DE9D-5EB184C32A27}"/>
              </a:ext>
            </a:extLst>
          </p:cNvPr>
          <p:cNvSpPr>
            <a:spLocks noGrp="1"/>
          </p:cNvSpPr>
          <p:nvPr>
            <p:ph type="sldNum" sz="quarter" idx="12"/>
          </p:nvPr>
        </p:nvSpPr>
        <p:spPr/>
        <p:txBody>
          <a:bodyPr/>
          <a:lstStyle/>
          <a:p>
            <a:fld id="{16439826-8C00-E241-831E-28909111D966}" type="slidenum">
              <a:rPr lang="en-US" smtClean="0"/>
              <a:t>‹#›</a:t>
            </a:fld>
            <a:endParaRPr lang="en-US"/>
          </a:p>
        </p:txBody>
      </p:sp>
    </p:spTree>
    <p:extLst>
      <p:ext uri="{BB962C8B-B14F-4D97-AF65-F5344CB8AC3E}">
        <p14:creationId xmlns:p14="http://schemas.microsoft.com/office/powerpoint/2010/main" val="293646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CFB474-21DE-B437-02CC-D413BFBC78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5CE906D-C6F2-B583-DD96-4DAE40CD31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A38A2BA-9D94-74E0-3E57-013DE1FDF6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CE5C0-0667-6D40-9191-8AA5D319D0B3}" type="datetimeFigureOut">
              <a:rPr lang="en-US" smtClean="0"/>
              <a:t>5/16/2023</a:t>
            </a:fld>
            <a:endParaRPr lang="en-US"/>
          </a:p>
        </p:txBody>
      </p:sp>
      <p:sp>
        <p:nvSpPr>
          <p:cNvPr id="5" name="Footer Placeholder 4">
            <a:extLst>
              <a:ext uri="{FF2B5EF4-FFF2-40B4-BE49-F238E27FC236}">
                <a16:creationId xmlns:a16="http://schemas.microsoft.com/office/drawing/2014/main" id="{9585ECB9-7D40-086D-EB26-EB633089E5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F5CF31-421B-8DFE-F09B-AEC7D4B0C7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39826-8C00-E241-831E-28909111D966}" type="slidenum">
              <a:rPr lang="en-US" smtClean="0"/>
              <a:t>‹#›</a:t>
            </a:fld>
            <a:endParaRPr lang="en-US"/>
          </a:p>
        </p:txBody>
      </p:sp>
    </p:spTree>
    <p:extLst>
      <p:ext uri="{BB962C8B-B14F-4D97-AF65-F5344CB8AC3E}">
        <p14:creationId xmlns:p14="http://schemas.microsoft.com/office/powerpoint/2010/main" val="3063613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hyperlink" Target="https://www.aljazeera.com/news/2023/5/15/france-promises-more-tanks-armoured-vehicles-for-ukraine" TargetMode="External" /><Relationship Id="rId2" Type="http://schemas.openxmlformats.org/officeDocument/2006/relationships/hyperlink" Target="https://www.aljazeera.com/news/2023/5/14/germany-to-give-2-95bn-military-aid-to-kyiv-zelenskyy-in-berlin" TargetMode="External" /><Relationship Id="rId1" Type="http://schemas.openxmlformats.org/officeDocument/2006/relationships/slideLayout" Target="../slideLayouts/slideLayout2.xml" /><Relationship Id="rId4" Type="http://schemas.openxmlformats.org/officeDocument/2006/relationships/image" Target="../media/image2.jpeg" /></Relationships>
</file>

<file path=ppt/slides/_rels/slide3.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27427488-068E-4B55-AC8D-CD070B8CD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6CEC401A-BC46-41FC-AD55-F7810C3CFA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A287F808-5648-477A-80D6-A0F3BF6DF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A116CF9-DCF6-4F08-B01A-D5F353F83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44D26783-C1CA-4BE1-9D40-3EA516AE3E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A20AF199-99C2-4569-9CAF-24514AE5E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199"/>
            <a:ext cx="11277600" cy="5943602"/>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99DDB228-EDFC-BFCB-931B-BB224D3BDA1D}"/>
              </a:ext>
            </a:extLst>
          </p:cNvPr>
          <p:cNvSpPr>
            <a:spLocks noGrp="1"/>
          </p:cNvSpPr>
          <p:nvPr>
            <p:ph type="ctrTitle"/>
          </p:nvPr>
        </p:nvSpPr>
        <p:spPr>
          <a:xfrm>
            <a:off x="1142999" y="1118937"/>
            <a:ext cx="5019675" cy="2843466"/>
          </a:xfrm>
        </p:spPr>
        <p:txBody>
          <a:bodyPr anchor="t">
            <a:normAutofit/>
          </a:bodyPr>
          <a:lstStyle/>
          <a:p>
            <a:pPr algn="l"/>
            <a:r>
              <a:rPr lang="en-AU" sz="4400" b="0" i="0" u="none" strike="noStrike" dirty="0">
                <a:effectLst/>
                <a:latin typeface="Times New Roman" panose="02020603050405020304" pitchFamily="18" charset="0"/>
                <a:cs typeface="Times New Roman" panose="02020603050405020304" pitchFamily="18" charset="0"/>
              </a:rPr>
              <a:t>Nature and Scope of Western Economic Sanctions against Russia</a:t>
            </a:r>
            <a:endParaRPr lang="en-US" sz="4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ACA43E1-6860-AB92-7852-C8E6DE935305}"/>
              </a:ext>
            </a:extLst>
          </p:cNvPr>
          <p:cNvSpPr>
            <a:spLocks noGrp="1"/>
          </p:cNvSpPr>
          <p:nvPr>
            <p:ph type="subTitle" idx="1"/>
          </p:nvPr>
        </p:nvSpPr>
        <p:spPr>
          <a:xfrm>
            <a:off x="1045368" y="4383875"/>
            <a:ext cx="4986338" cy="1776414"/>
          </a:xfrm>
        </p:spPr>
        <p:txBody>
          <a:bodyPr>
            <a:normAutofit/>
          </a:bodyPr>
          <a:lstStyle/>
          <a:p>
            <a:pPr algn="l"/>
            <a:r>
              <a:rPr lang="en-US" sz="2000" dirty="0">
                <a:solidFill>
                  <a:schemeClr val="tx1">
                    <a:alpha val="55000"/>
                  </a:schemeClr>
                </a:solidFill>
                <a:latin typeface="Times New Roman" panose="02020603050405020304" pitchFamily="18" charset="0"/>
                <a:cs typeface="Times New Roman" panose="02020603050405020304" pitchFamily="18" charset="0"/>
              </a:rPr>
              <a:t>Dr Farah Naz</a:t>
            </a:r>
          </a:p>
          <a:p>
            <a:pPr algn="l"/>
            <a:r>
              <a:rPr lang="en-US" sz="2000" dirty="0">
                <a:solidFill>
                  <a:schemeClr val="tx1">
                    <a:alpha val="55000"/>
                  </a:schemeClr>
                </a:solidFill>
                <a:latin typeface="Times New Roman" panose="02020603050405020304" pitchFamily="18" charset="0"/>
                <a:cs typeface="Times New Roman" panose="02020603050405020304" pitchFamily="18" charset="0"/>
              </a:rPr>
              <a:t>National University of Sciences and Technology, Pakistan</a:t>
            </a:r>
          </a:p>
          <a:p>
            <a:pPr algn="l"/>
            <a:r>
              <a:rPr lang="en-US" sz="2000" dirty="0">
                <a:solidFill>
                  <a:schemeClr val="tx1">
                    <a:alpha val="55000"/>
                  </a:schemeClr>
                </a:solidFill>
                <a:latin typeface="Times New Roman" panose="02020603050405020304" pitchFamily="18" charset="0"/>
                <a:cs typeface="Times New Roman" panose="02020603050405020304" pitchFamily="18" charset="0"/>
              </a:rPr>
              <a:t>farahnaz@s3h.nust.edu.pk</a:t>
            </a:r>
          </a:p>
        </p:txBody>
      </p:sp>
      <p:pic>
        <p:nvPicPr>
          <p:cNvPr id="4" name="Picture 3">
            <a:extLst>
              <a:ext uri="{FF2B5EF4-FFF2-40B4-BE49-F238E27FC236}">
                <a16:creationId xmlns:a16="http://schemas.microsoft.com/office/drawing/2014/main" id="{E05DD1AA-4774-AC62-C175-704337E79FC4}"/>
              </a:ext>
            </a:extLst>
          </p:cNvPr>
          <p:cNvPicPr>
            <a:picLocks noChangeAspect="1"/>
          </p:cNvPicPr>
          <p:nvPr/>
        </p:nvPicPr>
        <p:blipFill rotWithShape="1">
          <a:blip r:embed="rId2"/>
          <a:srcRect l="18092" r="36358" b="-1"/>
          <a:stretch/>
        </p:blipFill>
        <p:spPr>
          <a:xfrm>
            <a:off x="6619874" y="990598"/>
            <a:ext cx="4657726" cy="4876800"/>
          </a:xfrm>
          <a:prstGeom prst="rect">
            <a:avLst/>
          </a:prstGeom>
        </p:spPr>
      </p:pic>
    </p:spTree>
    <p:extLst>
      <p:ext uri="{BB962C8B-B14F-4D97-AF65-F5344CB8AC3E}">
        <p14:creationId xmlns:p14="http://schemas.microsoft.com/office/powerpoint/2010/main" val="910433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DCFB8C5-DDD6-9A5C-41A1-52F4780C579B}"/>
              </a:ext>
            </a:extLst>
          </p:cNvPr>
          <p:cNvSpPr>
            <a:spLocks noGrp="1"/>
          </p:cNvSpPr>
          <p:nvPr>
            <p:ph idx="1"/>
          </p:nvPr>
        </p:nvSpPr>
        <p:spPr>
          <a:xfrm>
            <a:off x="193353" y="227199"/>
            <a:ext cx="7464015" cy="5085016"/>
          </a:xfrm>
        </p:spPr>
        <p:txBody>
          <a:bodyPr anchor="t">
            <a:noAutofit/>
          </a:bodyPr>
          <a:lstStyle/>
          <a:p>
            <a:r>
              <a:rPr lang="en-US" sz="2000" dirty="0">
                <a:latin typeface="Times New Roman" panose="02020603050405020304" pitchFamily="18" charset="0"/>
                <a:cs typeface="Times New Roman" panose="02020603050405020304" pitchFamily="18" charset="0"/>
              </a:rPr>
              <a:t>447</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day of war</a:t>
            </a:r>
          </a:p>
          <a:p>
            <a:r>
              <a:rPr lang="en-US" sz="2000" dirty="0">
                <a:latin typeface="Times New Roman" panose="02020603050405020304" pitchFamily="18" charset="0"/>
                <a:cs typeface="Times New Roman" panose="02020603050405020304" pitchFamily="18" charset="0"/>
              </a:rPr>
              <a:t>UK promises more weapons</a:t>
            </a:r>
          </a:p>
          <a:p>
            <a:pPr>
              <a:buFont typeface="Arial" panose="020B0604020202020204" pitchFamily="34" charset="0"/>
              <a:buChar char="•"/>
            </a:pPr>
            <a:r>
              <a:rPr lang="en-AU" sz="2000" b="0" i="0" u="none" strike="noStrike" dirty="0">
                <a:effectLst/>
                <a:latin typeface="Times New Roman" panose="02020603050405020304" pitchFamily="18" charset="0"/>
                <a:cs typeface="Times New Roman" panose="02020603050405020304" pitchFamily="18" charset="0"/>
              </a:rPr>
              <a:t>Germany announced additional military aid for Ukraine worth almost </a:t>
            </a:r>
            <a:r>
              <a:rPr lang="en-AU" sz="2000" b="0" i="0" u="sng" strike="noStrike" dirty="0">
                <a:effectLst/>
                <a:latin typeface="Times New Roman" panose="02020603050405020304" pitchFamily="18" charset="0"/>
                <a:cs typeface="Times New Roman" panose="02020603050405020304" pitchFamily="18" charset="0"/>
                <a:hlinkClick r:id="rId2"/>
              </a:rPr>
              <a:t>$3bn</a:t>
            </a:r>
            <a:r>
              <a:rPr lang="en-AU" sz="2000" b="0" i="0" u="none" strike="noStrike" dirty="0">
                <a:effectLst/>
                <a:latin typeface="Times New Roman" panose="02020603050405020304" pitchFamily="18" charset="0"/>
                <a:cs typeface="Times New Roman" panose="02020603050405020304" pitchFamily="18" charset="0"/>
              </a:rPr>
              <a:t>, including tanks, antiaircraft systems and ammunition.</a:t>
            </a:r>
          </a:p>
          <a:p>
            <a:r>
              <a:rPr lang="en-AU" sz="2000" b="0" i="0" u="none" strike="noStrike" dirty="0">
                <a:effectLst/>
                <a:latin typeface="Times New Roman" panose="02020603050405020304" pitchFamily="18" charset="0"/>
                <a:cs typeface="Times New Roman" panose="02020603050405020304" pitchFamily="18" charset="0"/>
              </a:rPr>
              <a:t>France said it will send dozens of armoured vehicles and light tanks, including the </a:t>
            </a:r>
            <a:r>
              <a:rPr lang="en-AU" sz="2000" b="0" i="0" u="sng" strike="noStrike" dirty="0">
                <a:effectLst/>
                <a:latin typeface="Times New Roman" panose="02020603050405020304" pitchFamily="18" charset="0"/>
                <a:cs typeface="Times New Roman" panose="02020603050405020304" pitchFamily="18" charset="0"/>
                <a:hlinkClick r:id="rId3"/>
              </a:rPr>
              <a:t>AMX-10RCs fighting vehicles</a:t>
            </a:r>
            <a:r>
              <a:rPr lang="en-AU" sz="2000" b="0" i="0" u="none" strike="noStrike" dirty="0">
                <a:effectLst/>
                <a:latin typeface="Times New Roman" panose="02020603050405020304" pitchFamily="18" charset="0"/>
                <a:cs typeface="Times New Roman" panose="02020603050405020304" pitchFamily="18" charset="0"/>
              </a:rPr>
              <a:t>, to Ukraine in the coming weeks.</a:t>
            </a:r>
          </a:p>
          <a:p>
            <a:r>
              <a:rPr lang="en-AU" sz="2000" b="0" i="0" u="none" strike="noStrike" dirty="0">
                <a:effectLst/>
                <a:latin typeface="Times New Roman" panose="02020603050405020304" pitchFamily="18" charset="0"/>
                <a:cs typeface="Times New Roman" panose="02020603050405020304" pitchFamily="18" charset="0"/>
              </a:rPr>
              <a:t>The European Union must speed up the supply of ammunition to Ukraine as the country’s forces need 1,000 artillery shells every day in the </a:t>
            </a:r>
            <a:r>
              <a:rPr lang="en-AU" sz="2000" b="0" i="0" u="none" strike="noStrike" dirty="0" err="1">
                <a:effectLst/>
                <a:latin typeface="Times New Roman" panose="02020603050405020304" pitchFamily="18" charset="0"/>
                <a:cs typeface="Times New Roman" panose="02020603050405020304" pitchFamily="18" charset="0"/>
              </a:rPr>
              <a:t>Bakhmut</a:t>
            </a:r>
            <a:r>
              <a:rPr lang="en-AU" sz="2000" b="0" i="0" u="none" strike="noStrike" dirty="0">
                <a:effectLst/>
                <a:latin typeface="Times New Roman" panose="02020603050405020304" pitchFamily="18" charset="0"/>
                <a:cs typeface="Times New Roman" panose="02020603050405020304" pitchFamily="18" charset="0"/>
              </a:rPr>
              <a:t> area alone</a:t>
            </a:r>
          </a:p>
          <a:p>
            <a:r>
              <a:rPr lang="en-AU" sz="2000" i="0" u="none" strike="noStrike" dirty="0">
                <a:effectLst/>
                <a:latin typeface="Times New Roman" panose="02020603050405020304" pitchFamily="18" charset="0"/>
                <a:cs typeface="Times New Roman" panose="02020603050405020304" pitchFamily="18" charset="0"/>
              </a:rPr>
              <a:t>World Bank says $411bn cost to rebuild war-torn Ukraine (23 March 2023)</a:t>
            </a:r>
          </a:p>
          <a:p>
            <a:r>
              <a:rPr lang="en-AU" sz="2000" b="0" i="0" u="none" strike="noStrike" dirty="0">
                <a:effectLst/>
                <a:latin typeface="Times New Roman" panose="02020603050405020304" pitchFamily="18" charset="0"/>
                <a:cs typeface="Times New Roman" panose="02020603050405020304" pitchFamily="18" charset="0"/>
              </a:rPr>
              <a:t>2 million homes damaged, more than one in five public health institutions damaged, 650 ambulances damaged or stolen and at least 9,655 civilians confirmed dead, including 461 children</a:t>
            </a:r>
          </a:p>
          <a:p>
            <a:r>
              <a:rPr lang="en-AU" sz="2000" b="0" i="0" u="none" strike="noStrike" dirty="0">
                <a:effectLst/>
                <a:latin typeface="Times New Roman" panose="02020603050405020304" pitchFamily="18" charset="0"/>
                <a:cs typeface="Times New Roman" panose="02020603050405020304" pitchFamily="18" charset="0"/>
              </a:rPr>
              <a:t>The evaluation expects Kyiv to require $14bn for critical and priority reconstruction as well as recovery investments in 2023 alone.</a:t>
            </a:r>
          </a:p>
          <a:p>
            <a:r>
              <a:rPr lang="en-AU" sz="2000" b="0" i="0" u="none" strike="noStrike" dirty="0">
                <a:effectLst/>
                <a:latin typeface="Times New Roman" panose="02020603050405020304" pitchFamily="18" charset="0"/>
                <a:cs typeface="Times New Roman" panose="02020603050405020304" pitchFamily="18" charset="0"/>
              </a:rPr>
              <a:t>more than 8 million Ukrainians have registered as refugees in Europe and another 5.3 million have become internally displaced (UNHCR)</a:t>
            </a:r>
            <a:endParaRPr 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074342A5-C05A-44DB-114B-0DA3B83AEAA1}"/>
              </a:ext>
            </a:extLst>
          </p:cNvPr>
          <p:cNvPicPr>
            <a:picLocks noChangeAspect="1"/>
          </p:cNvPicPr>
          <p:nvPr/>
        </p:nvPicPr>
        <p:blipFill rotWithShape="1">
          <a:blip r:embed="rId4"/>
          <a:srcRect l="14713" r="27564" b="-1"/>
          <a:stretch/>
        </p:blipFill>
        <p:spPr>
          <a:xfrm>
            <a:off x="8094688" y="2093976"/>
            <a:ext cx="3522033" cy="4096512"/>
          </a:xfrm>
          <a:prstGeom prst="rect">
            <a:avLst/>
          </a:prstGeom>
        </p:spPr>
      </p:pic>
    </p:spTree>
    <p:extLst>
      <p:ext uri="{BB962C8B-B14F-4D97-AF65-F5344CB8AC3E}">
        <p14:creationId xmlns:p14="http://schemas.microsoft.com/office/powerpoint/2010/main" val="242405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ECA6DCB-B7E1-40A9-9524-540C6DA40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1F6612-6F86-B9C2-EA2E-DA77DA5C1C0E}"/>
              </a:ext>
            </a:extLst>
          </p:cNvPr>
          <p:cNvSpPr>
            <a:spLocks noGrp="1"/>
          </p:cNvSpPr>
          <p:nvPr>
            <p:ph type="title"/>
          </p:nvPr>
        </p:nvSpPr>
        <p:spPr>
          <a:xfrm>
            <a:off x="589560" y="856180"/>
            <a:ext cx="5279408" cy="1128068"/>
          </a:xfrm>
        </p:spPr>
        <p:txBody>
          <a:bodyPr anchor="ctr">
            <a:normAutofit/>
          </a:bodyPr>
          <a:lstStyle/>
          <a:p>
            <a:pPr algn="ctr"/>
            <a:r>
              <a:rPr lang="en-US" sz="3600" dirty="0">
                <a:latin typeface="Times New Roman" panose="02020603050405020304" pitchFamily="18" charset="0"/>
                <a:cs typeface="Times New Roman" panose="02020603050405020304" pitchFamily="18" charset="0"/>
              </a:rPr>
              <a:t>Nature and Scope of the sanctions</a:t>
            </a:r>
          </a:p>
        </p:txBody>
      </p:sp>
      <p:grpSp>
        <p:nvGrpSpPr>
          <p:cNvPr id="13"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33DD33-DA9C-8D9A-979A-9174A7AE1C6B}"/>
              </a:ext>
            </a:extLst>
          </p:cNvPr>
          <p:cNvSpPr>
            <a:spLocks noGrp="1"/>
          </p:cNvSpPr>
          <p:nvPr>
            <p:ph idx="1"/>
          </p:nvPr>
        </p:nvSpPr>
        <p:spPr>
          <a:xfrm>
            <a:off x="496826" y="2330505"/>
            <a:ext cx="6136678" cy="4444564"/>
          </a:xfrm>
        </p:spPr>
        <p:txBody>
          <a:bodyPr anchor="ctr">
            <a:normAutofit/>
          </a:bodyPr>
          <a:lstStyle/>
          <a:p>
            <a:r>
              <a:rPr lang="en-US" sz="2400" dirty="0">
                <a:latin typeface="Times New Roman" panose="02020603050405020304" pitchFamily="18" charset="0"/>
                <a:cs typeface="Times New Roman" panose="02020603050405020304" pitchFamily="18" charset="0"/>
              </a:rPr>
              <a:t>Sanctions were imposed on the banking, finance, trade &amp; technology, industries</a:t>
            </a:r>
          </a:p>
          <a:p>
            <a:r>
              <a:rPr lang="en-US" sz="2400" dirty="0">
                <a:latin typeface="Times New Roman" panose="02020603050405020304" pitchFamily="18" charset="0"/>
                <a:cs typeface="Times New Roman" panose="02020603050405020304" pitchFamily="18" charset="0"/>
              </a:rPr>
              <a:t>Rich and influential people close to oligarchs</a:t>
            </a:r>
          </a:p>
          <a:p>
            <a:r>
              <a:rPr lang="en-US" sz="2400" dirty="0">
                <a:latin typeface="Times New Roman" panose="02020603050405020304" pitchFamily="18" charset="0"/>
                <a:cs typeface="Times New Roman" panose="02020603050405020304" pitchFamily="18" charset="0"/>
              </a:rPr>
              <a:t>Energy (oil, gas and coal)</a:t>
            </a:r>
          </a:p>
          <a:p>
            <a:endParaRPr lang="en-US" sz="2400" dirty="0">
              <a:latin typeface="Times New Roman" panose="02020603050405020304" pitchFamily="18" charset="0"/>
              <a:cs typeface="Times New Roman" panose="02020603050405020304" pitchFamily="18" charset="0"/>
            </a:endParaRPr>
          </a:p>
          <a:p>
            <a:r>
              <a:rPr lang="en-AU" sz="2400" b="0" i="0" u="none" strike="noStrike" dirty="0">
                <a:effectLst/>
                <a:latin typeface="Times New Roman" panose="02020603050405020304" pitchFamily="18" charset="0"/>
                <a:cs typeface="Times New Roman" panose="02020603050405020304" pitchFamily="18" charset="0"/>
              </a:rPr>
              <a:t>The aim of the economic sanctions </a:t>
            </a:r>
          </a:p>
          <a:p>
            <a:pPr marL="514350" indent="-514350">
              <a:buFont typeface="+mj-lt"/>
              <a:buAutoNum type="arabicPeriod"/>
            </a:pPr>
            <a:r>
              <a:rPr lang="en-AU" sz="2400" b="0" i="0" u="none" strike="noStrike" dirty="0">
                <a:effectLst/>
                <a:latin typeface="Times New Roman" panose="02020603050405020304" pitchFamily="18" charset="0"/>
                <a:cs typeface="Times New Roman" panose="02020603050405020304" pitchFamily="18" charset="0"/>
              </a:rPr>
              <a:t>To impose severe consequences on Russia for its actions and to effectively thwart Russian abilities to continue the aggression.</a:t>
            </a:r>
            <a:endParaRPr lang="en-US" sz="24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AU" sz="2400" dirty="0">
                <a:latin typeface="Times New Roman" panose="02020603050405020304" pitchFamily="18" charset="0"/>
                <a:cs typeface="Times New Roman" panose="02020603050405020304" pitchFamily="18" charset="0"/>
              </a:rPr>
              <a:t>To damage Russian currency </a:t>
            </a:r>
          </a:p>
        </p:txBody>
      </p:sp>
      <p:sp>
        <p:nvSpPr>
          <p:cNvPr id="19"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DDC2B20-B17C-9587-A8C2-C0BA7AF6BB44}"/>
              </a:ext>
            </a:extLst>
          </p:cNvPr>
          <p:cNvPicPr>
            <a:picLocks noChangeAspect="1"/>
          </p:cNvPicPr>
          <p:nvPr/>
        </p:nvPicPr>
        <p:blipFill rotWithShape="1">
          <a:blip r:embed="rId2"/>
          <a:srcRect r="2234" b="3"/>
          <a:stretch/>
        </p:blipFill>
        <p:spPr>
          <a:xfrm>
            <a:off x="7083423" y="581892"/>
            <a:ext cx="4397433" cy="2518756"/>
          </a:xfrm>
          <a:prstGeom prst="rect">
            <a:avLst/>
          </a:prstGeom>
        </p:spPr>
      </p:pic>
      <p:sp>
        <p:nvSpPr>
          <p:cNvPr id="23" name="Rectangle 22">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5A12B67-CA32-1F9A-FFEA-11A7AF2DC148}"/>
              </a:ext>
            </a:extLst>
          </p:cNvPr>
          <p:cNvPicPr>
            <a:picLocks noChangeAspect="1"/>
          </p:cNvPicPr>
          <p:nvPr/>
        </p:nvPicPr>
        <p:blipFill rotWithShape="1">
          <a:blip r:embed="rId3"/>
          <a:srcRect t="7765" r="1" b="6126"/>
          <a:stretch/>
        </p:blipFill>
        <p:spPr>
          <a:xfrm>
            <a:off x="7083423" y="3707894"/>
            <a:ext cx="4395569" cy="2518756"/>
          </a:xfrm>
          <a:prstGeom prst="rect">
            <a:avLst/>
          </a:prstGeom>
        </p:spPr>
      </p:pic>
    </p:spTree>
    <p:extLst>
      <p:ext uri="{BB962C8B-B14F-4D97-AF65-F5344CB8AC3E}">
        <p14:creationId xmlns:p14="http://schemas.microsoft.com/office/powerpoint/2010/main" val="380360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E31FC33-055C-4AD1-DE69-7C60480F5DF5}"/>
              </a:ext>
            </a:extLst>
          </p:cNvPr>
          <p:cNvSpPr>
            <a:spLocks noGrp="1"/>
          </p:cNvSpPr>
          <p:nvPr>
            <p:ph idx="1"/>
          </p:nvPr>
        </p:nvSpPr>
        <p:spPr>
          <a:xfrm>
            <a:off x="572493" y="2071316"/>
            <a:ext cx="6713552" cy="4119172"/>
          </a:xfrm>
        </p:spPr>
        <p:txBody>
          <a:bodyPr anchor="t">
            <a:normAutofit/>
          </a:bodyPr>
          <a:lstStyle/>
          <a:p>
            <a:r>
              <a:rPr lang="en-AU" sz="2400" dirty="0">
                <a:latin typeface="Times New Roman" panose="02020603050405020304" pitchFamily="18" charset="0"/>
                <a:cs typeface="Times New Roman" panose="02020603050405020304" pitchFamily="18" charset="0"/>
              </a:rPr>
              <a:t>S</a:t>
            </a:r>
            <a:r>
              <a:rPr lang="en-AU" sz="2400" b="0" i="0" u="none" strike="noStrike" dirty="0">
                <a:effectLst/>
                <a:latin typeface="Times New Roman" panose="02020603050405020304" pitchFamily="18" charset="0"/>
                <a:cs typeface="Times New Roman" panose="02020603050405020304" pitchFamily="18" charset="0"/>
              </a:rPr>
              <a:t>anctioned Russian banks that together hold around $1 trillion in assets.</a:t>
            </a:r>
          </a:p>
          <a:p>
            <a:r>
              <a:rPr lang="en-AU" sz="2400" b="0" i="0" u="none" strike="noStrike" dirty="0">
                <a:effectLst/>
                <a:latin typeface="Times New Roman" panose="02020603050405020304" pitchFamily="18" charset="0"/>
                <a:cs typeface="Times New Roman" panose="02020603050405020304" pitchFamily="18" charset="0"/>
              </a:rPr>
              <a:t>Assets of the Central Bank of Russia worth over 70 billion U.S. dollars were frozen in France as of March 2022, more than in any other country that imposed sanctions in that form. </a:t>
            </a:r>
          </a:p>
          <a:p>
            <a:r>
              <a:rPr lang="en-AU" sz="2400" b="0" i="0" u="none" strike="noStrike" dirty="0">
                <a:effectLst/>
                <a:latin typeface="Times New Roman" panose="02020603050405020304" pitchFamily="18" charset="0"/>
                <a:cs typeface="Times New Roman" panose="02020603050405020304" pitchFamily="18" charset="0"/>
              </a:rPr>
              <a:t>Furthermore, the Bank of Russia had almost 60 billion U.S. dollars in assets frozen in Japan</a:t>
            </a:r>
            <a:endParaRPr lang="en-US"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488C4562-627B-C3D5-6FFD-94B6277CAFF5}"/>
              </a:ext>
            </a:extLst>
          </p:cNvPr>
          <p:cNvPicPr>
            <a:picLocks noChangeAspect="1"/>
          </p:cNvPicPr>
          <p:nvPr/>
        </p:nvPicPr>
        <p:blipFill rotWithShape="1">
          <a:blip r:embed="rId2"/>
          <a:srcRect l="15394" r="34021"/>
          <a:stretch/>
        </p:blipFill>
        <p:spPr>
          <a:xfrm>
            <a:off x="7675658" y="2093976"/>
            <a:ext cx="3941064" cy="4096512"/>
          </a:xfrm>
          <a:prstGeom prst="rect">
            <a:avLst/>
          </a:prstGeom>
        </p:spPr>
      </p:pic>
    </p:spTree>
    <p:extLst>
      <p:ext uri="{BB962C8B-B14F-4D97-AF65-F5344CB8AC3E}">
        <p14:creationId xmlns:p14="http://schemas.microsoft.com/office/powerpoint/2010/main" val="1186388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AAAE94E3-A7DB-4868-B1E3-E49703488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0" name="Rectangle 29">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C9BC784-960D-C93C-8D22-B9DC3A0725B7}"/>
              </a:ext>
            </a:extLst>
          </p:cNvPr>
          <p:cNvSpPr>
            <a:spLocks noGrp="1"/>
          </p:cNvSpPr>
          <p:nvPr>
            <p:ph idx="1"/>
          </p:nvPr>
        </p:nvSpPr>
        <p:spPr>
          <a:xfrm>
            <a:off x="355196" y="734749"/>
            <a:ext cx="6494489" cy="5946289"/>
          </a:xfrm>
        </p:spPr>
        <p:txBody>
          <a:bodyPr anchor="ctr">
            <a:normAutofit lnSpcReduction="10000"/>
          </a:bodyPr>
          <a:lstStyle/>
          <a:p>
            <a:pPr lvl="1"/>
            <a:r>
              <a:rPr lang="en-US" dirty="0">
                <a:latin typeface="Times New Roman" panose="02020603050405020304" pitchFamily="18" charset="0"/>
                <a:cs typeface="Times New Roman" panose="02020603050405020304" pitchFamily="18" charset="0"/>
              </a:rPr>
              <a:t>Society for Worldwide Interbank Financial telecommunication (SWIFT)China and Russia are working on homegrown alternatives to the SWIFT payment system</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China: Cross-Border Interbank Payment System (CIPS) </a:t>
            </a:r>
          </a:p>
          <a:p>
            <a:pPr lvl="1"/>
            <a:r>
              <a:rPr lang="en-US" dirty="0">
                <a:latin typeface="Times New Roman" panose="02020603050405020304" pitchFamily="18" charset="0"/>
                <a:cs typeface="Times New Roman" panose="02020603050405020304" pitchFamily="18" charset="0"/>
              </a:rPr>
              <a:t>Russia: System for Transfer of Financial Messages (SPFS)</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China withdrawn $2.70 Billion</a:t>
            </a:r>
          </a:p>
          <a:p>
            <a:pPr lvl="1"/>
            <a:r>
              <a:rPr lang="en-US" dirty="0">
                <a:latin typeface="Times New Roman" panose="02020603050405020304" pitchFamily="18" charset="0"/>
                <a:cs typeface="Times New Roman" panose="02020603050405020304" pitchFamily="18" charset="0"/>
              </a:rPr>
              <a:t>Japan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Multiple currencies acceptability </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1 USD equal 79.51 Russian Ruble</a:t>
            </a:r>
          </a:p>
          <a:p>
            <a:pPr lvl="1"/>
            <a:endParaRPr lang="en-US" sz="2000" dirty="0">
              <a:latin typeface="Times New Roman" panose="02020603050405020304" pitchFamily="18" charset="0"/>
              <a:cs typeface="Times New Roman" panose="02020603050405020304" pitchFamily="18" charset="0"/>
            </a:endParaRPr>
          </a:p>
          <a:p>
            <a:pPr lvl="1"/>
            <a:endParaRPr lang="en-US" sz="1600" dirty="0"/>
          </a:p>
        </p:txBody>
      </p:sp>
      <p:sp>
        <p:nvSpPr>
          <p:cNvPr id="35" name="Rectangle 34">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9E8BFCE-39ED-F97C-246B-231E3391728E}"/>
              </a:ext>
            </a:extLst>
          </p:cNvPr>
          <p:cNvPicPr>
            <a:picLocks noChangeAspect="1"/>
          </p:cNvPicPr>
          <p:nvPr/>
        </p:nvPicPr>
        <p:blipFill>
          <a:blip r:embed="rId2"/>
          <a:stretch>
            <a:fillRect/>
          </a:stretch>
        </p:blipFill>
        <p:spPr>
          <a:xfrm>
            <a:off x="7365394" y="581892"/>
            <a:ext cx="3833491" cy="2518756"/>
          </a:xfrm>
          <a:prstGeom prst="rect">
            <a:avLst/>
          </a:prstGeom>
        </p:spPr>
      </p:pic>
      <p:sp>
        <p:nvSpPr>
          <p:cNvPr id="39" name="Rectangle 38">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3DDAE4E-69A1-2F0A-8C0F-3DD184BBA392}"/>
              </a:ext>
            </a:extLst>
          </p:cNvPr>
          <p:cNvPicPr>
            <a:picLocks noChangeAspect="1"/>
          </p:cNvPicPr>
          <p:nvPr/>
        </p:nvPicPr>
        <p:blipFill rotWithShape="1">
          <a:blip r:embed="rId3"/>
          <a:srcRect l="1736" r="2060" b="2"/>
          <a:stretch/>
        </p:blipFill>
        <p:spPr>
          <a:xfrm>
            <a:off x="8069611" y="3707894"/>
            <a:ext cx="2423192" cy="2518756"/>
          </a:xfrm>
          <a:prstGeom prst="rect">
            <a:avLst/>
          </a:prstGeom>
        </p:spPr>
      </p:pic>
    </p:spTree>
    <p:extLst>
      <p:ext uri="{BB962C8B-B14F-4D97-AF65-F5344CB8AC3E}">
        <p14:creationId xmlns:p14="http://schemas.microsoft.com/office/powerpoint/2010/main" val="233729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Blood in a test tube">
            <a:extLst>
              <a:ext uri="{FF2B5EF4-FFF2-40B4-BE49-F238E27FC236}">
                <a16:creationId xmlns:a16="http://schemas.microsoft.com/office/drawing/2014/main" id="{CC95B0B4-0289-80BB-0E58-ED7F7D358985}"/>
              </a:ext>
            </a:extLst>
          </p:cNvPr>
          <p:cNvPicPr>
            <a:picLocks noChangeAspect="1"/>
          </p:cNvPicPr>
          <p:nvPr/>
        </p:nvPicPr>
        <p:blipFill rotWithShape="1">
          <a:blip r:embed="rId2">
            <a:alphaModFix amt="50000"/>
          </a:blip>
          <a:srcRect t="2550" b="13180"/>
          <a:stretch/>
        </p:blipFill>
        <p:spPr>
          <a:xfrm>
            <a:off x="20" y="1"/>
            <a:ext cx="12191980" cy="6857999"/>
          </a:xfrm>
          <a:prstGeom prst="rect">
            <a:avLst/>
          </a:prstGeom>
        </p:spPr>
      </p:pic>
      <p:sp>
        <p:nvSpPr>
          <p:cNvPr id="2" name="Title 1">
            <a:extLst>
              <a:ext uri="{FF2B5EF4-FFF2-40B4-BE49-F238E27FC236}">
                <a16:creationId xmlns:a16="http://schemas.microsoft.com/office/drawing/2014/main" id="{FE07FC4C-780B-9602-A0E8-78BE27F83209}"/>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dirty="0">
                <a:solidFill>
                  <a:srgbClr val="FFFFFF"/>
                </a:solidFill>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20147927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TotalTime>
  <Words>394</Words>
  <Application>Microsoft Office PowerPoint</Application>
  <PresentationFormat>Widescreen</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Nature and Scope of Western Economic Sanctions against Russia</vt:lpstr>
      <vt:lpstr>PowerPoint Presentation</vt:lpstr>
      <vt:lpstr>Nature and Scope of the sanctions</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and Scope of Western Economic Sanctions against Russia</dc:title>
  <dc:creator>Dr Farah Naz</dc:creator>
  <cp:lastModifiedBy>Ayan Awan</cp:lastModifiedBy>
  <cp:revision>3</cp:revision>
  <dcterms:created xsi:type="dcterms:W3CDTF">2023-05-15T16:52:29Z</dcterms:created>
  <dcterms:modified xsi:type="dcterms:W3CDTF">2023-05-16T12:46:22Z</dcterms:modified>
</cp:coreProperties>
</file>